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8"/>
  </p:notesMasterIdLst>
  <p:sldIdLst>
    <p:sldId id="256" r:id="rId2"/>
    <p:sldId id="276" r:id="rId3"/>
    <p:sldId id="277" r:id="rId4"/>
    <p:sldId id="280" r:id="rId5"/>
    <p:sldId id="291" r:id="rId6"/>
    <p:sldId id="343" r:id="rId7"/>
    <p:sldId id="298" r:id="rId8"/>
    <p:sldId id="337" r:id="rId9"/>
    <p:sldId id="293" r:id="rId10"/>
    <p:sldId id="342" r:id="rId11"/>
    <p:sldId id="341" r:id="rId12"/>
    <p:sldId id="338" r:id="rId13"/>
    <p:sldId id="339" r:id="rId14"/>
    <p:sldId id="340" r:id="rId15"/>
    <p:sldId id="297" r:id="rId16"/>
    <p:sldId id="278" r:id="rId17"/>
    <p:sldId id="299" r:id="rId18"/>
    <p:sldId id="279" r:id="rId19"/>
    <p:sldId id="295" r:id="rId20"/>
    <p:sldId id="303" r:id="rId21"/>
    <p:sldId id="302" r:id="rId22"/>
    <p:sldId id="304" r:id="rId23"/>
    <p:sldId id="305" r:id="rId24"/>
    <p:sldId id="347" r:id="rId25"/>
    <p:sldId id="283" r:id="rId26"/>
    <p:sldId id="261" r:id="rId27"/>
    <p:sldId id="301" r:id="rId28"/>
    <p:sldId id="306" r:id="rId29"/>
    <p:sldId id="310" r:id="rId30"/>
    <p:sldId id="311" r:id="rId31"/>
    <p:sldId id="312" r:id="rId32"/>
    <p:sldId id="313" r:id="rId33"/>
    <p:sldId id="344" r:id="rId34"/>
    <p:sldId id="345" r:id="rId35"/>
    <p:sldId id="316" r:id="rId36"/>
    <p:sldId id="317" r:id="rId37"/>
    <p:sldId id="318" r:id="rId38"/>
    <p:sldId id="319"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46" r:id="rId56"/>
    <p:sldId id="336"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nford" initials="S"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7CFF"/>
    <a:srgbClr val="6699FF"/>
    <a:srgbClr val="E89874"/>
    <a:srgbClr val="FF5050"/>
    <a:srgbClr val="153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963" autoAdjust="0"/>
  </p:normalViewPr>
  <p:slideViewPr>
    <p:cSldViewPr>
      <p:cViewPr varScale="1">
        <p:scale>
          <a:sx n="90" d="100"/>
          <a:sy n="90" d="100"/>
        </p:scale>
        <p:origin x="2196" y="9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53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E76CF1-3A1B-4886-99FC-14CFBDE574E6}" type="datetimeFigureOut">
              <a:rPr lang="en-US" smtClean="0"/>
              <a:pPr/>
              <a:t>6/30/2016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01BC75-0E5B-4EB9-9962-269DB2427915}" type="slidenum">
              <a:rPr lang="en-US" smtClean="0"/>
              <a:pPr/>
              <a:t>‹#›</a:t>
            </a:fld>
            <a:endParaRPr lang="en-US"/>
          </a:p>
        </p:txBody>
      </p:sp>
    </p:spTree>
    <p:extLst>
      <p:ext uri="{BB962C8B-B14F-4D97-AF65-F5344CB8AC3E}">
        <p14:creationId xmlns:p14="http://schemas.microsoft.com/office/powerpoint/2010/main" val="3460508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25+5 minutes presentation</a:t>
            </a:r>
          </a:p>
          <a:p>
            <a:r>
              <a:rPr lang="en-US" b="1" dirty="0" smtClean="0"/>
              <a:t>An Executable MBSE Method (ESEM) to Support Requirements Analysis and Verification</a:t>
            </a:r>
            <a:endParaRPr lang="en-US" b="1"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1</a:t>
            </a:fld>
            <a:endParaRPr lang="en-US"/>
          </a:p>
        </p:txBody>
      </p:sp>
    </p:spTree>
    <p:extLst>
      <p:ext uri="{BB962C8B-B14F-4D97-AF65-F5344CB8AC3E}">
        <p14:creationId xmlns:p14="http://schemas.microsoft.com/office/powerpoint/2010/main" val="385533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Touches</a:t>
            </a:r>
            <a:r>
              <a:rPr lang="en-US" baseline="0" dirty="0" smtClean="0"/>
              <a:t> on all </a:t>
            </a:r>
            <a:r>
              <a:rPr lang="en-US" baseline="0" smtClean="0"/>
              <a:t>modeling capabilities</a:t>
            </a:r>
            <a:r>
              <a:rPr lang="en-US" baseline="0" dirty="0" smtClean="0"/>
              <a:t>: construction, visualization, analysis, management, exchange and integration, collaboration and workflow</a:t>
            </a:r>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19</a:t>
            </a:fld>
            <a:endParaRPr lang="en-US"/>
          </a:p>
        </p:txBody>
      </p:sp>
    </p:spTree>
    <p:extLst>
      <p:ext uri="{BB962C8B-B14F-4D97-AF65-F5344CB8AC3E}">
        <p14:creationId xmlns:p14="http://schemas.microsoft.com/office/powerpoint/2010/main" val="304331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of MBE is to create a single unified</a:t>
            </a:r>
            <a:r>
              <a:rPr lang="en-US" baseline="0" dirty="0" smtClean="0"/>
              <a:t> model extending over all the tools and data repositories</a:t>
            </a:r>
          </a:p>
          <a:p>
            <a:r>
              <a:rPr lang="en-US" dirty="0" smtClean="0"/>
              <a:t>Diverse multi-vendor</a:t>
            </a:r>
            <a:r>
              <a:rPr lang="en-US" baseline="0" dirty="0" smtClean="0"/>
              <a:t> engineering toolset.</a:t>
            </a:r>
          </a:p>
          <a:p>
            <a:r>
              <a:rPr lang="en-US" baseline="0" dirty="0" smtClean="0"/>
              <a:t>Create and store product/system data in a variety of tools, models, and repositories: PLM, ALM, CAD, spreadsheets, databases, </a:t>
            </a:r>
            <a:r>
              <a:rPr lang="en-US" baseline="0" dirty="0" err="1" smtClean="0"/>
              <a:t>SysML</a:t>
            </a:r>
            <a:r>
              <a:rPr lang="en-US" baseline="0" dirty="0" smtClean="0"/>
              <a:t> models</a:t>
            </a:r>
            <a:endParaRPr lang="en-US" dirty="0" smtClean="0"/>
          </a:p>
          <a:p>
            <a:r>
              <a:rPr lang="en-US" dirty="0" smtClean="0"/>
              <a:t>Captured in a graph where the nodes of</a:t>
            </a:r>
            <a:r>
              <a:rPr lang="en-US" baseline="0" dirty="0" smtClean="0"/>
              <a:t> the graph can be structural elements, behaviors, requirements and the edges can be constraints, dependencies</a:t>
            </a:r>
          </a:p>
          <a:p>
            <a:endParaRPr lang="en-US" baseline="0" dirty="0" smtClean="0"/>
          </a:p>
          <a:p>
            <a:r>
              <a:rPr lang="en-US" baseline="0" dirty="0" smtClean="0"/>
              <a:t>Become standard practice</a:t>
            </a:r>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20</a:t>
            </a:fld>
            <a:endParaRPr lang="en-US"/>
          </a:p>
        </p:txBody>
      </p:sp>
    </p:spTree>
    <p:extLst>
      <p:ext uri="{BB962C8B-B14F-4D97-AF65-F5344CB8AC3E}">
        <p14:creationId xmlns:p14="http://schemas.microsoft.com/office/powerpoint/2010/main" val="935961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24</a:t>
            </a:fld>
            <a:endParaRPr lang="en-US"/>
          </a:p>
        </p:txBody>
      </p:sp>
    </p:spTree>
    <p:extLst>
      <p:ext uri="{BB962C8B-B14F-4D97-AF65-F5344CB8AC3E}">
        <p14:creationId xmlns:p14="http://schemas.microsoft.com/office/powerpoint/2010/main" val="3099241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t>33</a:t>
            </a:fld>
            <a:endParaRPr lang="en-US"/>
          </a:p>
        </p:txBody>
      </p:sp>
    </p:spTree>
    <p:extLst>
      <p:ext uri="{BB962C8B-B14F-4D97-AF65-F5344CB8AC3E}">
        <p14:creationId xmlns:p14="http://schemas.microsoft.com/office/powerpoint/2010/main" val="144939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t>34</a:t>
            </a:fld>
            <a:endParaRPr lang="en-US"/>
          </a:p>
        </p:txBody>
      </p:sp>
    </p:spTree>
    <p:extLst>
      <p:ext uri="{BB962C8B-B14F-4D97-AF65-F5344CB8AC3E}">
        <p14:creationId xmlns:p14="http://schemas.microsoft.com/office/powerpoint/2010/main" val="1085169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686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A19369F-AEF4-4FA7-B31C-208BECEBE821}" type="slidenum">
              <a:rPr lang="en-US" altLang="en-US" smtClean="0"/>
              <a:pPr/>
              <a:t>39</a:t>
            </a:fld>
            <a:endParaRPr lang="en-US" altLang="en-US" smtClean="0"/>
          </a:p>
        </p:txBody>
      </p:sp>
    </p:spTree>
    <p:extLst>
      <p:ext uri="{BB962C8B-B14F-4D97-AF65-F5344CB8AC3E}">
        <p14:creationId xmlns:p14="http://schemas.microsoft.com/office/powerpoint/2010/main" val="1625795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48</a:t>
            </a:fld>
            <a:endParaRPr lang="en-US"/>
          </a:p>
        </p:txBody>
      </p:sp>
    </p:spTree>
    <p:extLst>
      <p:ext uri="{BB962C8B-B14F-4D97-AF65-F5344CB8AC3E}">
        <p14:creationId xmlns:p14="http://schemas.microsoft.com/office/powerpoint/2010/main" val="3574578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54</a:t>
            </a:fld>
            <a:endParaRPr lang="en-US"/>
          </a:p>
        </p:txBody>
      </p:sp>
    </p:spTree>
    <p:extLst>
      <p:ext uri="{BB962C8B-B14F-4D97-AF65-F5344CB8AC3E}">
        <p14:creationId xmlns:p14="http://schemas.microsoft.com/office/powerpoint/2010/main" val="1918038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12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2FBA05D2-608C-4DF7-95C0-D9A8ECC14C60}" type="slidenum">
              <a:rPr lang="en-US" altLang="en-US" smtClean="0"/>
              <a:pPr/>
              <a:t>2</a:t>
            </a:fld>
            <a:endParaRPr lang="en-US" altLang="en-US" smtClean="0"/>
          </a:p>
        </p:txBody>
      </p:sp>
    </p:spTree>
    <p:extLst>
      <p:ext uri="{BB962C8B-B14F-4D97-AF65-F5344CB8AC3E}">
        <p14:creationId xmlns:p14="http://schemas.microsoft.com/office/powerpoint/2010/main" val="957419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1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1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F24A119-6698-4F79-A000-0D0B5CE424F9}" type="slidenum">
              <a:rPr lang="en-US" altLang="en-US" smtClean="0"/>
              <a:pPr/>
              <a:t>3</a:t>
            </a:fld>
            <a:endParaRPr lang="en-US" altLang="en-US" smtClean="0"/>
          </a:p>
        </p:txBody>
      </p:sp>
    </p:spTree>
    <p:extLst>
      <p:ext uri="{BB962C8B-B14F-4D97-AF65-F5344CB8AC3E}">
        <p14:creationId xmlns:p14="http://schemas.microsoft.com/office/powerpoint/2010/main" val="2939805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stakeholder,</a:t>
            </a:r>
            <a:r>
              <a:rPr lang="en-US" baseline="0" dirty="0" smtClean="0"/>
              <a:t> all with their own view of the vehicle / Enterprise</a:t>
            </a:r>
          </a:p>
          <a:p>
            <a:r>
              <a:rPr lang="en-US" baseline="0" dirty="0" smtClean="0"/>
              <a:t>But they are all views of the SAME system </a:t>
            </a:r>
            <a:r>
              <a:rPr lang="en-US" baseline="0" dirty="0" smtClean="0">
                <a:sym typeface="Wingdings" pitchFamily="2" charset="2"/>
              </a:rPr>
              <a:t> the views depend on each other</a:t>
            </a:r>
          </a:p>
          <a:p>
            <a:r>
              <a:rPr lang="en-US" baseline="0" dirty="0" smtClean="0">
                <a:sym typeface="Wingdings" pitchFamily="2" charset="2"/>
              </a:rPr>
              <a:t>Currently, dependencies are often implicitly represented, hidden in documents</a:t>
            </a:r>
          </a:p>
          <a:p>
            <a:r>
              <a:rPr lang="en-US" baseline="0" dirty="0" smtClean="0">
                <a:sym typeface="Wingdings" pitchFamily="2" charset="2"/>
              </a:rPr>
              <a:t>Emphasize RISK!!! And consistency…</a:t>
            </a:r>
          </a:p>
          <a:p>
            <a:endParaRPr lang="en-US" baseline="0" dirty="0" smtClean="0">
              <a:sym typeface="Wingdings" pitchFamily="2" charset="2"/>
            </a:endParaRPr>
          </a:p>
          <a:p>
            <a:r>
              <a:rPr lang="en-US" dirty="0" smtClean="0">
                <a:latin typeface="Arial" pitchFamily="34" charset="0"/>
              </a:rPr>
              <a:t>(S)Es are busy to find out what other SEs or Engineers do...</a:t>
            </a:r>
          </a:p>
          <a:p>
            <a:r>
              <a:rPr lang="en-US" dirty="0" smtClean="0">
                <a:latin typeface="Arial" pitchFamily="34" charset="0"/>
              </a:rPr>
              <a:t>Many people still think they are able to keep all under control using documents and their brain</a:t>
            </a:r>
            <a:r>
              <a:rPr lang="en-US" baseline="0" dirty="0" smtClean="0">
                <a:latin typeface="Arial" pitchFamily="34" charset="0"/>
              </a:rPr>
              <a:t> </a:t>
            </a:r>
            <a:r>
              <a:rPr lang="en-US" baseline="0" dirty="0" smtClean="0">
                <a:latin typeface="Arial" pitchFamily="34" charset="0"/>
                <a:sym typeface="Wingdings" panose="05000000000000000000" pitchFamily="2" charset="2"/>
              </a:rPr>
              <a:t></a:t>
            </a:r>
            <a:endParaRPr lang="en-US" dirty="0" smtClean="0">
              <a:latin typeface="Arial" pitchFamily="34" charset="0"/>
            </a:endParaRPr>
          </a:p>
          <a:p>
            <a:endParaRPr lang="en-US" baseline="0" dirty="0" smtClean="0"/>
          </a:p>
        </p:txBody>
      </p:sp>
      <p:sp>
        <p:nvSpPr>
          <p:cNvPr id="4" name="Slide Number Placeholder 3"/>
          <p:cNvSpPr>
            <a:spLocks noGrp="1"/>
          </p:cNvSpPr>
          <p:nvPr>
            <p:ph type="sldNum" sz="quarter" idx="10"/>
          </p:nvPr>
        </p:nvSpPr>
        <p:spPr/>
        <p:txBody>
          <a:bodyPr/>
          <a:lstStyle/>
          <a:p>
            <a:pPr>
              <a:defRPr/>
            </a:pPr>
            <a:fld id="{329C47D4-5A25-453B-8DFB-DB5081129634}" type="slidenum">
              <a:rPr lang="en-US" smtClean="0"/>
              <a:pPr>
                <a:defRPr/>
              </a:pPr>
              <a:t>5</a:t>
            </a:fld>
            <a:endParaRPr lang="en-US"/>
          </a:p>
        </p:txBody>
      </p:sp>
    </p:spTree>
    <p:extLst>
      <p:ext uri="{BB962C8B-B14F-4D97-AF65-F5344CB8AC3E}">
        <p14:creationId xmlns:p14="http://schemas.microsoft.com/office/powerpoint/2010/main" val="286527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8</a:t>
            </a:fld>
            <a:endParaRPr lang="en-US"/>
          </a:p>
        </p:txBody>
      </p:sp>
    </p:spTree>
    <p:extLst>
      <p:ext uri="{BB962C8B-B14F-4D97-AF65-F5344CB8AC3E}">
        <p14:creationId xmlns:p14="http://schemas.microsoft.com/office/powerpoint/2010/main" val="3769381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9</a:t>
            </a:fld>
            <a:endParaRPr lang="en-US"/>
          </a:p>
        </p:txBody>
      </p:sp>
    </p:spTree>
    <p:extLst>
      <p:ext uri="{BB962C8B-B14F-4D97-AF65-F5344CB8AC3E}">
        <p14:creationId xmlns:p14="http://schemas.microsoft.com/office/powerpoint/2010/main" val="3721731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253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67893C1-31F2-4332-A555-91B2632799DD}" type="slidenum">
              <a:rPr lang="en-US" altLang="en-US"/>
              <a:pPr eaLnBrk="1" hangingPunct="1"/>
              <a:t>10</a:t>
            </a:fld>
            <a:endParaRPr lang="en-US" altLang="en-US"/>
          </a:p>
        </p:txBody>
      </p:sp>
    </p:spTree>
    <p:extLst>
      <p:ext uri="{BB962C8B-B14F-4D97-AF65-F5344CB8AC3E}">
        <p14:creationId xmlns:p14="http://schemas.microsoft.com/office/powerpoint/2010/main" val="3627577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2355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87BECA8-E508-496F-8AFF-2E026F4E7FDF}" type="slidenum">
              <a:rPr lang="en-US" altLang="en-US"/>
              <a:pPr eaLnBrk="1" hangingPunct="1"/>
              <a:t>11</a:t>
            </a:fld>
            <a:endParaRPr lang="en-US" altLang="en-US"/>
          </a:p>
        </p:txBody>
      </p:sp>
    </p:spTree>
    <p:extLst>
      <p:ext uri="{BB962C8B-B14F-4D97-AF65-F5344CB8AC3E}">
        <p14:creationId xmlns:p14="http://schemas.microsoft.com/office/powerpoint/2010/main" val="3318900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a:ln/>
        </p:spPr>
      </p:sp>
      <p:sp>
        <p:nvSpPr>
          <p:cNvPr id="2048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sz="2000" dirty="0" smtClean="0">
                <a:latin typeface="Arial" charset="0"/>
              </a:rPr>
              <a:t>Capture relevant information in a </a:t>
            </a:r>
            <a:r>
              <a:rPr lang="en-US" sz="2000" dirty="0" err="1" smtClean="0">
                <a:latin typeface="Arial" charset="0"/>
              </a:rPr>
              <a:t>SysML</a:t>
            </a:r>
            <a:r>
              <a:rPr lang="en-US" sz="2000" dirty="0" smtClean="0">
                <a:latin typeface="Arial" charset="0"/>
              </a:rPr>
              <a:t> model (system database) using ESEM (Executable Systems Engineering Method)</a:t>
            </a:r>
          </a:p>
          <a:p>
            <a:r>
              <a:rPr lang="en-US" sz="2000" dirty="0" smtClean="0">
                <a:latin typeface="Arial" charset="0"/>
              </a:rPr>
              <a:t>Used </a:t>
            </a:r>
            <a:r>
              <a:rPr lang="en-US" sz="2000" dirty="0" err="1" smtClean="0">
                <a:latin typeface="Arial" charset="0"/>
              </a:rPr>
              <a:t>SysML</a:t>
            </a:r>
            <a:r>
              <a:rPr lang="en-US" sz="2000" dirty="0" smtClean="0">
                <a:latin typeface="Arial" charset="0"/>
              </a:rPr>
              <a:t> constructs</a:t>
            </a:r>
          </a:p>
          <a:p>
            <a:pPr lvl="1"/>
            <a:r>
              <a:rPr lang="en-US" sz="1800" dirty="0" smtClean="0">
                <a:latin typeface="Arial" charset="0"/>
              </a:rPr>
              <a:t>Block diagrams, State Machines, Activity Diagrams, Sequence diagrams</a:t>
            </a:r>
          </a:p>
          <a:p>
            <a:r>
              <a:rPr lang="en-US" sz="2000" dirty="0" smtClean="0">
                <a:latin typeface="Arial" charset="0"/>
              </a:rPr>
              <a:t>Simulate system level scenarios</a:t>
            </a:r>
          </a:p>
          <a:p>
            <a:r>
              <a:rPr lang="en-US" sz="2000" dirty="0" smtClean="0">
                <a:latin typeface="Arial" charset="0"/>
              </a:rPr>
              <a:t>Verify correctness by</a:t>
            </a:r>
          </a:p>
          <a:p>
            <a:pPr lvl="1"/>
            <a:r>
              <a:rPr lang="en-US" sz="1800" dirty="0" smtClean="0">
                <a:latin typeface="Arial" charset="0"/>
              </a:rPr>
              <a:t>Recording traces of simulation in sequence diagrams</a:t>
            </a:r>
          </a:p>
          <a:p>
            <a:pPr lvl="1"/>
            <a:r>
              <a:rPr lang="en-US" sz="1800" dirty="0" smtClean="0">
                <a:latin typeface="Arial" charset="0"/>
              </a:rPr>
              <a:t>Ensure all “leaf” actions have durations constraints applied</a:t>
            </a:r>
          </a:p>
          <a:p>
            <a:pPr lvl="1"/>
            <a:r>
              <a:rPr lang="en-US" sz="1800" dirty="0" smtClean="0">
                <a:latin typeface="Arial" charset="0"/>
              </a:rPr>
              <a:t>Ensure that all actions have been reached in the different scenarios</a:t>
            </a:r>
          </a:p>
          <a:p>
            <a:r>
              <a:rPr lang="en-US" sz="2200" dirty="0" smtClean="0">
                <a:latin typeface="Arial" charset="0"/>
              </a:rPr>
              <a:t>Automatically verify timing against formal constraints (requirements)</a:t>
            </a:r>
          </a:p>
          <a:p>
            <a:r>
              <a:rPr lang="en-US" altLang="en-US" dirty="0" smtClean="0"/>
              <a:t>Follow ESEM to define two white box specifications that specialize the black box specification</a:t>
            </a:r>
          </a:p>
          <a:p>
            <a:pPr lvl="1"/>
            <a:r>
              <a:rPr lang="en-US" altLang="en-US" dirty="0" smtClean="0"/>
              <a:t>Conceptual Specification</a:t>
            </a:r>
          </a:p>
          <a:p>
            <a:pPr lvl="1"/>
            <a:r>
              <a:rPr lang="en-US" altLang="en-US" dirty="0" smtClean="0"/>
              <a:t>Realizations Specification</a:t>
            </a:r>
          </a:p>
          <a:p>
            <a:r>
              <a:rPr lang="en-US" altLang="en-US" dirty="0" smtClean="0"/>
              <a:t>Decompose the white box specifications into elements representing the subsystems</a:t>
            </a:r>
          </a:p>
          <a:p>
            <a:endParaRPr lang="en-US" dirty="0">
              <a:cs typeface="ＭＳ Ｐゴシック" charset="0"/>
            </a:endParaRPr>
          </a:p>
        </p:txBody>
      </p:sp>
      <p:sp>
        <p:nvSpPr>
          <p:cNvPr id="2048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8AC2240-A6B7-1C43-96BC-AABA82C2EBE9}" type="slidenum">
              <a:rPr lang="en-US" sz="1200"/>
              <a:pPr eaLnBrk="1" hangingPunct="1"/>
              <a:t>18</a:t>
            </a:fld>
            <a:endParaRPr lang="en-US" sz="1200"/>
          </a:p>
        </p:txBody>
      </p:sp>
    </p:spTree>
    <p:extLst>
      <p:ext uri="{BB962C8B-B14F-4D97-AF65-F5344CB8AC3E}">
        <p14:creationId xmlns:p14="http://schemas.microsoft.com/office/powerpoint/2010/main" val="616814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4800"/>
            <a:ext cx="8229600" cy="990600"/>
          </a:xfrm>
          <a:prstGeom prst="rect">
            <a:avLst/>
          </a:prstGeom>
        </p:spPr>
        <p:txBody>
          <a:bodyPr/>
          <a:lstStyle>
            <a:lvl1pPr>
              <a:defRPr/>
            </a:lvl1pPr>
          </a:lstStyle>
          <a:p>
            <a:r>
              <a:rPr lang="en-US" dirty="0" smtClean="0"/>
              <a:t>Instructions</a:t>
            </a:r>
            <a:endParaRPr lang="en-US" dirty="0"/>
          </a:p>
        </p:txBody>
      </p:sp>
      <p:sp>
        <p:nvSpPr>
          <p:cNvPr id="3" name="Content Placeholder 2"/>
          <p:cNvSpPr>
            <a:spLocks noGrp="1"/>
          </p:cNvSpPr>
          <p:nvPr>
            <p:ph idx="1" hasCustomPrompt="1"/>
          </p:nvPr>
        </p:nvSpPr>
        <p:spPr>
          <a:xfrm>
            <a:off x="457200" y="1600200"/>
            <a:ext cx="8229600" cy="4525963"/>
          </a:xfrm>
          <a:prstGeom prst="rect">
            <a:avLst/>
          </a:prstGeom>
        </p:spPr>
        <p:txBody>
          <a:bodyPr/>
          <a:lstStyle>
            <a:lvl1pPr marL="457200" indent="-457200">
              <a:buFont typeface="Arial" panose="020B0604020202020204" pitchFamily="34" charset="0"/>
              <a:buChar char="•"/>
              <a:defRPr baseline="0">
                <a:latin typeface="+mn-lt"/>
              </a:defRPr>
            </a:lvl1pPr>
            <a:lvl2pPr>
              <a:defRPr>
                <a:latin typeface="+mn-lt"/>
              </a:defRPr>
            </a:lvl2pPr>
            <a:lvl3pPr>
              <a:defRPr>
                <a:latin typeface="+mn-lt"/>
              </a:defRPr>
            </a:lvl3pPr>
            <a:lvl4pPr>
              <a:defRPr>
                <a:latin typeface="+mn-lt"/>
              </a:defRPr>
            </a:lvl4pPr>
            <a:lvl5pPr>
              <a:defRPr>
                <a:latin typeface="+mn-lt"/>
              </a:defRPr>
            </a:lvl5pPr>
          </a:lstStyle>
          <a:p>
            <a:r>
              <a:rPr lang="en-US" dirty="0" smtClean="0"/>
              <a:t>The footers and headers should only be modified in the Master Slide view. Do not modify the slide directly.</a:t>
            </a:r>
          </a:p>
          <a:p>
            <a:pPr lvl="1"/>
            <a:r>
              <a:rPr lang="en-US" dirty="0" smtClean="0"/>
              <a:t>From “View” menu select “Master” and “Slide Master”</a:t>
            </a:r>
          </a:p>
          <a:p>
            <a:pPr lvl="1"/>
            <a:r>
              <a:rPr lang="en-US" dirty="0" smtClean="0"/>
              <a:t>Edit the document number on the first slide.</a:t>
            </a:r>
          </a:p>
          <a:p>
            <a:pPr lvl="1"/>
            <a:r>
              <a:rPr lang="en-US" dirty="0" smtClean="0"/>
              <a:t>Click on “Close”</a:t>
            </a:r>
          </a:p>
          <a:p>
            <a:r>
              <a:rPr lang="en-US" dirty="0" smtClean="0"/>
              <a:t>Use only red or blue text for emphasis.</a:t>
            </a:r>
          </a:p>
          <a:p>
            <a:pPr lvl="0"/>
            <a:endParaRPr lang="en-US" dirty="0" smtClean="0"/>
          </a:p>
        </p:txBody>
      </p:sp>
    </p:spTree>
    <p:extLst>
      <p:ext uri="{BB962C8B-B14F-4D97-AF65-F5344CB8AC3E}">
        <p14:creationId xmlns:p14="http://schemas.microsoft.com/office/powerpoint/2010/main" val="22380176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arious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447800"/>
            <a:ext cx="5111750" cy="4678363"/>
          </a:xfrm>
          <a:prstGeom prst="rect">
            <a:avLst/>
          </a:prstGeom>
        </p:spPr>
        <p:txBody>
          <a:bodyPr/>
          <a:lstStyle>
            <a:lvl1pPr>
              <a:defRPr sz="2800"/>
            </a:lvl1pPr>
            <a:lvl2pPr>
              <a:defRPr sz="2400"/>
            </a:lvl2pPr>
            <a:lvl3pPr>
              <a:defRPr sz="2000"/>
            </a:lvl3pPr>
            <a:lvl4pPr>
              <a:defRPr sz="1800"/>
            </a:lvl4pPr>
            <a:lvl5pPr>
              <a:defRPr lang="en-US" dirty="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itle 1"/>
          <p:cNvSpPr>
            <a:spLocks noGrp="1"/>
          </p:cNvSpPr>
          <p:nvPr>
            <p:ph type="title"/>
          </p:nvPr>
        </p:nvSpPr>
        <p:spPr>
          <a:xfrm>
            <a:off x="457200" y="228600"/>
            <a:ext cx="8229600" cy="1054100"/>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203753273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Empty with tit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990600"/>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282199423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k">
    <p:spTree>
      <p:nvGrpSpPr>
        <p:cNvPr id="1" name=""/>
        <p:cNvGrpSpPr/>
        <p:nvPr/>
      </p:nvGrpSpPr>
      <p:grpSpPr>
        <a:xfrm>
          <a:off x="0" y="0"/>
          <a:ext cx="0" cy="0"/>
          <a:chOff x="0" y="0"/>
          <a:chExt cx="0" cy="0"/>
        </a:xfrm>
      </p:grpSpPr>
      <p:sp>
        <p:nvSpPr>
          <p:cNvPr id="2" name="Text Placeholder 2"/>
          <p:cNvSpPr>
            <a:spLocks noGrp="1"/>
          </p:cNvSpPr>
          <p:nvPr>
            <p:ph type="body" sz="half" idx="2"/>
          </p:nvPr>
        </p:nvSpPr>
        <p:spPr>
          <a:xfrm>
            <a:off x="441960" y="1676400"/>
            <a:ext cx="8168640" cy="4511040"/>
          </a:xfrm>
          <a:prstGeom prst="rect">
            <a:avLst/>
          </a:prstGeom>
        </p:spPr>
        <p:txBody>
          <a:bodyPr>
            <a:normAutofit lnSpcReduction="10000"/>
          </a:bodyPr>
          <a:lstStyle>
            <a:lvl1pPr marL="0" indent="0">
              <a:buNone/>
              <a:defRPr/>
            </a:lvl1pPr>
          </a:lstStyle>
          <a:p>
            <a:pPr lvl="0" algn="ctr"/>
            <a:r>
              <a:rPr lang="en-US" sz="2200" smtClean="0">
                <a:latin typeface="Calibri" panose="020F0502020204030204" pitchFamily="34" charset="0"/>
              </a:rPr>
              <a:t>Click to edit Master text styles</a:t>
            </a:r>
          </a:p>
        </p:txBody>
      </p:sp>
      <p:sp>
        <p:nvSpPr>
          <p:cNvPr id="3" name="Title 3"/>
          <p:cNvSpPr>
            <a:spLocks noGrp="1"/>
          </p:cNvSpPr>
          <p:nvPr>
            <p:ph type="title"/>
          </p:nvPr>
        </p:nvSpPr>
        <p:spPr>
          <a:xfrm>
            <a:off x="441960" y="304800"/>
            <a:ext cx="8229600" cy="914400"/>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233688437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7772400" cy="1470025"/>
          </a:xfrm>
          <a:prstGeom prst="rect">
            <a:avLst/>
          </a:prstGeo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a:effectLst>
            <a:outerShdw blurRad="25400" dist="25400" dir="2700000" algn="tl" rotWithShape="0">
              <a:prstClr val="black"/>
            </a:outerShdw>
          </a:effectLst>
        </p:spPr>
        <p:txBody>
          <a:bodyPr>
            <a:normAutofit/>
          </a:bodyPr>
          <a:lstStyle>
            <a:lvl1pPr marL="0" indent="0" algn="ctr">
              <a:buNone/>
              <a:defRPr sz="2800">
                <a:solidFill>
                  <a:schemeClr val="bg1"/>
                </a:solidFill>
                <a:latin typeface="Myriad Pro"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36319752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ullet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906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20877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ft picture with bullet tex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7200" y="1447800"/>
            <a:ext cx="4114800" cy="4648200"/>
          </a:xfrm>
          <a:prstGeom prst="rect">
            <a:avLst/>
          </a:prstGeo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p:nvPr>
        </p:nvSpPr>
        <p:spPr>
          <a:xfrm>
            <a:off x="457200" y="381000"/>
            <a:ext cx="8229600" cy="914400"/>
          </a:xfrm>
          <a:prstGeom prst="rect">
            <a:avLst/>
          </a:prstGeom>
        </p:spPr>
        <p:txBody>
          <a:bodyPr/>
          <a:lstStyle/>
          <a:p>
            <a:r>
              <a:rPr lang="en-US" smtClean="0"/>
              <a:t>Click to edit Master title style</a:t>
            </a:r>
            <a:endParaRPr lang="en-US" dirty="0"/>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63659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picture with bullet tex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78178" y="1447800"/>
            <a:ext cx="4114800" cy="4648200"/>
          </a:xfrm>
          <a:prstGeom prst="rect">
            <a:avLst/>
          </a:prstGeo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p:nvPr>
        </p:nvSpPr>
        <p:spPr>
          <a:xfrm>
            <a:off x="457200" y="357477"/>
            <a:ext cx="8229600" cy="937923"/>
          </a:xfrm>
          <a:prstGeom prst="rect">
            <a:avLst/>
          </a:prstGeom>
        </p:spPr>
        <p:txBody>
          <a:bodyPr/>
          <a:lstStyle/>
          <a:p>
            <a:r>
              <a:rPr lang="en-US" smtClean="0"/>
              <a:t>Click to edit Master title style</a:t>
            </a:r>
            <a:endParaRPr lang="en-US" dirty="0"/>
          </a:p>
        </p:txBody>
      </p:sp>
      <p:sp>
        <p:nvSpPr>
          <p:cNvPr id="5" name="Text Placeholder 4"/>
          <p:cNvSpPr>
            <a:spLocks noGrp="1"/>
          </p:cNvSpPr>
          <p:nvPr>
            <p:ph type="body" sz="quarter" idx="3"/>
          </p:nvPr>
        </p:nvSpPr>
        <p:spPr>
          <a:xfrm>
            <a:off x="457200"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7200"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59750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Placeholder 1"/>
          <p:cNvSpPr txBox="1">
            <a:spLocks/>
          </p:cNvSpPr>
          <p:nvPr userDrawn="1"/>
        </p:nvSpPr>
        <p:spPr>
          <a:xfrm>
            <a:off x="533400" y="152400"/>
            <a:ext cx="8229600" cy="1066800"/>
          </a:xfrm>
          <a:prstGeom prst="rect">
            <a:avLst/>
          </a:prstGeom>
          <a:effectLst>
            <a:outerShdw blurRad="25400" dist="25400" dir="2700000" algn="tl" rotWithShape="0">
              <a:prstClr val="black"/>
            </a:outerShdw>
          </a:effectLst>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bg1"/>
                </a:solidFill>
                <a:latin typeface="Myriad Pro" pitchFamily="34" charset="0"/>
                <a:ea typeface="+mj-ea"/>
                <a:cs typeface="+mj-cs"/>
              </a:defRPr>
            </a:lvl1pPr>
          </a:lstStyle>
          <a:p>
            <a:r>
              <a:rPr lang="en-US" dirty="0" smtClean="0"/>
              <a:t>Click to edit Master title style</a:t>
            </a:r>
            <a:endParaRPr lang="en-US" dirty="0"/>
          </a:p>
        </p:txBody>
      </p:sp>
      <p:sp>
        <p:nvSpPr>
          <p:cNvPr id="8" name="Title 1"/>
          <p:cNvSpPr txBox="1">
            <a:spLocks/>
          </p:cNvSpPr>
          <p:nvPr userDrawn="1"/>
        </p:nvSpPr>
        <p:spPr>
          <a:xfrm>
            <a:off x="685800" y="2130425"/>
            <a:ext cx="7772400" cy="1470025"/>
          </a:xfrm>
          <a:prstGeom prst="rect">
            <a:avLst/>
          </a:prstGeom>
          <a:effectLst/>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bg1"/>
                </a:solidFill>
                <a:latin typeface="Myriad Pro" pitchFamily="34" charset="0"/>
                <a:ea typeface="+mj-ea"/>
                <a:cs typeface="+mj-cs"/>
              </a:defRPr>
            </a:lvl1pPr>
          </a:lstStyle>
          <a:p>
            <a:r>
              <a:rPr lang="en-US" dirty="0" smtClean="0">
                <a:solidFill>
                  <a:schemeClr val="tx1"/>
                </a:solidFill>
                <a:latin typeface="+mj-lt"/>
              </a:rPr>
              <a:t>Click to edit Master title style</a:t>
            </a:r>
            <a:endParaRPr lang="en-US" dirty="0">
              <a:solidFill>
                <a:schemeClr val="tx1"/>
              </a:solidFill>
              <a:latin typeface="+mj-lt"/>
            </a:endParaRPr>
          </a:p>
        </p:txBody>
      </p:sp>
      <p:sp>
        <p:nvSpPr>
          <p:cNvPr id="9" name="Subtitle 2"/>
          <p:cNvSpPr>
            <a:spLocks noGrp="1"/>
          </p:cNvSpPr>
          <p:nvPr>
            <p:ph type="subTitle" idx="1"/>
          </p:nvPr>
        </p:nvSpPr>
        <p:spPr>
          <a:xfrm>
            <a:off x="1371600" y="3886200"/>
            <a:ext cx="6400800" cy="1752600"/>
          </a:xfrm>
          <a:prstGeom prst="rect">
            <a:avLst/>
          </a:prstGeom>
          <a:effectLst/>
        </p:spPr>
        <p:txBody>
          <a:bodyPr>
            <a:normAutofit/>
          </a:bodyPr>
          <a:lstStyle>
            <a:lvl1pPr marL="0" indent="0" algn="ctr">
              <a:buNone/>
              <a:defRPr sz="280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62694589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7200" y="1295400"/>
            <a:ext cx="8229600" cy="4267200"/>
          </a:xfrm>
          <a:prstGeom prst="rect">
            <a:avLst/>
          </a:prstGeo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5638800"/>
            <a:ext cx="82296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1"/>
          <p:cNvSpPr>
            <a:spLocks noGrp="1"/>
          </p:cNvSpPr>
          <p:nvPr>
            <p:ph type="title"/>
          </p:nvPr>
        </p:nvSpPr>
        <p:spPr>
          <a:xfrm>
            <a:off x="457200" y="258762"/>
            <a:ext cx="8229600" cy="1036638"/>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28931881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box side-by-side">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968986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Two box side-by-side + headers">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a:prstGeom prst="rect">
            <a:avLst/>
          </a:prstGeo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397142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1" name="TextBox 10"/>
          <p:cNvSpPr txBox="1"/>
          <p:nvPr/>
        </p:nvSpPr>
        <p:spPr>
          <a:xfrm>
            <a:off x="7696200" y="6502946"/>
            <a:ext cx="1105680" cy="307777"/>
          </a:xfrm>
          <a:prstGeom prst="rect">
            <a:avLst/>
          </a:prstGeom>
          <a:noFill/>
        </p:spPr>
        <p:txBody>
          <a:bodyPr wrap="square" rtlCol="0">
            <a:spAutoFit/>
          </a:bodyPr>
          <a:lstStyle/>
          <a:p>
            <a:pPr algn="r"/>
            <a:fld id="{60FF15B5-A97F-4410-8223-FFD69BAB2ADB}" type="slidenum">
              <a:rPr lang="en-US" sz="1400" b="1" smtClean="0">
                <a:solidFill>
                  <a:srgbClr val="3B7CFF"/>
                </a:solidFill>
                <a:latin typeface="Myriad Pro" pitchFamily="34" charset="0"/>
              </a:rPr>
              <a:pPr algn="r"/>
              <a:t>‹#›</a:t>
            </a:fld>
            <a:endParaRPr lang="en-US" sz="1400" b="1" dirty="0">
              <a:solidFill>
                <a:srgbClr val="3B7CFF"/>
              </a:solidFill>
              <a:latin typeface="Myriad Pro" pitchFamily="34" charset="0"/>
            </a:endParaRPr>
          </a:p>
        </p:txBody>
      </p:sp>
      <p:sp>
        <p:nvSpPr>
          <p:cNvPr id="2" name="Footer Placeholder 1"/>
          <p:cNvSpPr>
            <a:spLocks noGrp="1"/>
          </p:cNvSpPr>
          <p:nvPr>
            <p:ph type="ftr" sz="quarter" idx="3"/>
          </p:nvPr>
        </p:nvSpPr>
        <p:spPr>
          <a:xfrm>
            <a:off x="3056254" y="6398153"/>
            <a:ext cx="3086100" cy="365125"/>
          </a:xfrm>
          <a:prstGeom prst="rect">
            <a:avLst/>
          </a:prstGeom>
        </p:spPr>
        <p:txBody>
          <a:bodyPr vert="horz" lIns="91440" tIns="45720" rIns="91440" bIns="45720" rtlCol="0" anchor="ctr"/>
          <a:lstStyle>
            <a:lvl1pPr algn="ctr">
              <a:defRPr sz="1400">
                <a:solidFill>
                  <a:schemeClr val="tx1">
                    <a:tint val="75000"/>
                  </a:schemeClr>
                </a:solidFill>
                <a:latin typeface="Myriad Pro"/>
              </a:defRPr>
            </a:lvl1pPr>
          </a:lstStyle>
          <a:p>
            <a:endParaRPr lang="en-US" dirty="0"/>
          </a:p>
        </p:txBody>
      </p:sp>
      <p:sp>
        <p:nvSpPr>
          <p:cNvPr id="4" name="Title Placeholder 3"/>
          <p:cNvSpPr>
            <a:spLocks noGrp="1"/>
          </p:cNvSpPr>
          <p:nvPr>
            <p:ph type="title"/>
          </p:nvPr>
        </p:nvSpPr>
        <p:spPr>
          <a:xfrm>
            <a:off x="685800" y="228600"/>
            <a:ext cx="7886700" cy="1006475"/>
          </a:xfrm>
          <a:prstGeom prst="rect">
            <a:avLst/>
          </a:prstGeom>
          <a:effectLst>
            <a:outerShdw blurRad="25400" dist="25400" dir="2700000" algn="ctr" rotWithShape="0">
              <a:srgbClr val="000000"/>
            </a:outerShdw>
          </a:effectLst>
        </p:spPr>
        <p:txBody>
          <a:bodyPr vert="horz" lIns="91440" tIns="45720" rIns="91440" bIns="45720" rtlCol="0" anchor="ctr">
            <a:normAutofit/>
          </a:bodyPr>
          <a:lstStyle/>
          <a:p>
            <a:r>
              <a:rPr lang="en-US" smtClean="0"/>
              <a:t>Click to edit Master title style</a:t>
            </a:r>
            <a:endParaRPr lang="en-US" dirty="0"/>
          </a:p>
        </p:txBody>
      </p:sp>
      <p:sp>
        <p:nvSpPr>
          <p:cNvPr id="8" name="TextBox 4"/>
          <p:cNvSpPr txBox="1">
            <a:spLocks noChangeArrowheads="1"/>
          </p:cNvSpPr>
          <p:nvPr userDrawn="1"/>
        </p:nvSpPr>
        <p:spPr bwMode="auto">
          <a:xfrm>
            <a:off x="2581275" y="6581775"/>
            <a:ext cx="717232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200" dirty="0">
                <a:solidFill>
                  <a:srgbClr val="3B7CFF"/>
                </a:solidFill>
                <a:latin typeface="Arial" panose="020B0604020202020204" pitchFamily="34" charset="0"/>
              </a:rPr>
              <a:t>© 2016 California Institute of Technology. Government sponsorship acknowledged.</a:t>
            </a:r>
          </a:p>
        </p:txBody>
      </p:sp>
    </p:spTree>
    <p:extLst>
      <p:ext uri="{BB962C8B-B14F-4D97-AF65-F5344CB8AC3E}">
        <p14:creationId xmlns:p14="http://schemas.microsoft.com/office/powerpoint/2010/main" val="2515780614"/>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8" r:id="rId4"/>
    <p:sldLayoutId id="2147483659" r:id="rId5"/>
    <p:sldLayoutId id="2147483651" r:id="rId6"/>
    <p:sldLayoutId id="2147483657" r:id="rId7"/>
    <p:sldLayoutId id="2147483652" r:id="rId8"/>
    <p:sldLayoutId id="2147483653" r:id="rId9"/>
    <p:sldLayoutId id="2147483656" r:id="rId10"/>
    <p:sldLayoutId id="2147483654" r:id="rId11"/>
    <p:sldLayoutId id="2147483655" r:id="rId12"/>
  </p:sldLayoutIdLst>
  <p:timing>
    <p:tnLst>
      <p:par>
        <p:cTn id="1" dur="indefinite" restart="never" nodeType="tmRoot"/>
      </p:par>
    </p:tnLst>
  </p:timing>
  <p:hf hdr="0" ftr="0" dt="0"/>
  <p:txStyles>
    <p:titleStyle>
      <a:lvl1pPr algn="ctr" defTabSz="914400" rtl="0" eaLnBrk="1" latinLnBrk="0" hangingPunct="1">
        <a:spcBef>
          <a:spcPct val="0"/>
        </a:spcBef>
        <a:buNone/>
        <a:defRPr sz="3200" b="1" kern="1200">
          <a:solidFill>
            <a:schemeClr val="bg1"/>
          </a:solidFill>
          <a:latin typeface="Myriad Pro" pitchFamily="34" charset="0"/>
          <a:ea typeface="+mj-ea"/>
          <a:cs typeface="+mj-cs"/>
        </a:defRPr>
      </a:lvl1pPr>
    </p:titleStyle>
    <p:bodyStyle>
      <a:lvl1pPr marL="342900" indent="-342900" algn="l" defTabSz="914400" rtl="0" eaLnBrk="1" latinLnBrk="0" hangingPunct="1">
        <a:spcBef>
          <a:spcPct val="20000"/>
        </a:spcBef>
        <a:buFontTx/>
        <a:buBlip>
          <a:blip r:embed="rId15"/>
        </a:buBlip>
        <a:defRPr sz="2800" kern="1200">
          <a:solidFill>
            <a:schemeClr val="tx1"/>
          </a:solidFill>
          <a:latin typeface="+mn-lt"/>
          <a:ea typeface="+mn-ea"/>
          <a:cs typeface="+mn-cs"/>
        </a:defRPr>
      </a:lvl1pPr>
      <a:lvl2pPr marL="742950" indent="-285750" algn="l" defTabSz="914400" rtl="0" eaLnBrk="1" latinLnBrk="0" hangingPunct="1">
        <a:spcBef>
          <a:spcPct val="20000"/>
        </a:spcBef>
        <a:buFontTx/>
        <a:buBlip>
          <a:blip r:embed="rId16"/>
        </a:buBlip>
        <a:defRPr sz="2400" kern="1200">
          <a:solidFill>
            <a:schemeClr val="tx1"/>
          </a:solidFill>
          <a:latin typeface="+mn-lt"/>
          <a:ea typeface="+mn-ea"/>
          <a:cs typeface="+mn-cs"/>
        </a:defRPr>
      </a:lvl2pPr>
      <a:lvl3pPr marL="1143000" indent="-228600" algn="l" defTabSz="914400" rtl="0" eaLnBrk="1" latinLnBrk="0" hangingPunct="1">
        <a:spcBef>
          <a:spcPct val="20000"/>
        </a:spcBef>
        <a:buFontTx/>
        <a:buBlip>
          <a:blip r:embed="rId15"/>
        </a:buBlip>
        <a:defRPr sz="2000" kern="1200">
          <a:solidFill>
            <a:schemeClr val="tx1"/>
          </a:solidFill>
          <a:latin typeface="+mn-lt"/>
          <a:ea typeface="+mn-ea"/>
          <a:cs typeface="+mn-cs"/>
        </a:defRPr>
      </a:lvl3pPr>
      <a:lvl4pPr marL="1600200" indent="-228600" algn="l" defTabSz="914400" rtl="0" eaLnBrk="1" latinLnBrk="0" hangingPunct="1">
        <a:spcBef>
          <a:spcPct val="20000"/>
        </a:spcBef>
        <a:buFontTx/>
        <a:buBlip>
          <a:blip r:embed="rId16"/>
        </a:buBlip>
        <a:defRPr sz="180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15"/>
        </a:buBlip>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www.tmt.org/" TargetMode="External"/><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9.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jpe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Open-MBEE"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Open-MBEE" TargetMode="External"/><Relationship Id="rId2" Type="http://schemas.openxmlformats.org/officeDocument/2006/relationships/hyperlink" Target="https://github.com/Open-MBEE/TMT-SysML-Model"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png"/><Relationship Id="rId3" Type="http://schemas.openxmlformats.org/officeDocument/2006/relationships/image" Target="../media/image8.jpe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emf"/><Relationship Id="rId4" Type="http://schemas.openxmlformats.org/officeDocument/2006/relationships/image" Target="../media/image9.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4.xml"/><Relationship Id="rId16"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22.jpe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1804194"/>
            <a:ext cx="7772400" cy="1376363"/>
          </a:xfrm>
        </p:spPr>
        <p:txBody>
          <a:bodyPr>
            <a:normAutofit fontScale="90000"/>
          </a:bodyPr>
          <a:lstStyle/>
          <a:p>
            <a:r>
              <a:rPr lang="en-US" sz="3600" dirty="0"/>
              <a:t>Creating system engineering products with executable models in a model-based engineering environment</a:t>
            </a:r>
            <a:endParaRPr lang="en-US" altLang="en-US" sz="3600" dirty="0">
              <a:latin typeface="Arial" panose="020B0604020202020204" pitchFamily="34" charset="0"/>
            </a:endParaRPr>
          </a:p>
        </p:txBody>
      </p:sp>
      <p:sp>
        <p:nvSpPr>
          <p:cNvPr id="3" name="Subtitle 2"/>
          <p:cNvSpPr>
            <a:spLocks noGrp="1"/>
          </p:cNvSpPr>
          <p:nvPr>
            <p:ph type="subTitle" idx="1"/>
          </p:nvPr>
        </p:nvSpPr>
        <p:spPr>
          <a:xfrm>
            <a:off x="685800" y="4899024"/>
            <a:ext cx="7772400" cy="1425576"/>
          </a:xfrm>
        </p:spPr>
        <p:txBody>
          <a:bodyPr>
            <a:normAutofit/>
          </a:bodyPr>
          <a:lstStyle/>
          <a:p>
            <a:pPr>
              <a:spcBef>
                <a:spcPct val="0"/>
              </a:spcBef>
            </a:pPr>
            <a:r>
              <a:rPr lang="en-US" altLang="en-US" dirty="0" smtClean="0">
                <a:latin typeface="Arial" panose="020B0604020202020204" pitchFamily="34" charset="0"/>
              </a:rPr>
              <a:t>June 25, </a:t>
            </a:r>
            <a:r>
              <a:rPr lang="en-US" altLang="en-US" dirty="0">
                <a:latin typeface="Arial" panose="020B0604020202020204" pitchFamily="34" charset="0"/>
              </a:rPr>
              <a:t>2016, Robert Karban</a:t>
            </a:r>
          </a:p>
          <a:p>
            <a:pPr>
              <a:spcBef>
                <a:spcPct val="0"/>
              </a:spcBef>
            </a:pPr>
            <a:r>
              <a:rPr lang="en-US" altLang="en-US" dirty="0">
                <a:latin typeface="Arial" panose="020B0604020202020204" pitchFamily="34" charset="0"/>
              </a:rPr>
              <a:t>Jet Propulsion Laboratory, </a:t>
            </a:r>
          </a:p>
          <a:p>
            <a:pPr>
              <a:spcBef>
                <a:spcPct val="0"/>
              </a:spcBef>
            </a:pPr>
            <a:r>
              <a:rPr lang="en-US" altLang="en-US" dirty="0">
                <a:latin typeface="Arial" panose="020B0604020202020204" pitchFamily="34" charset="0"/>
              </a:rPr>
              <a:t>California Institute of Technology</a:t>
            </a:r>
            <a:endParaRPr lang="en-US" altLang="en-US" b="1" dirty="0">
              <a:latin typeface="Arial" panose="020B0604020202020204" pitchFamily="34" charset="0"/>
            </a:endParaRPr>
          </a:p>
          <a:p>
            <a:pPr>
              <a:lnSpc>
                <a:spcPct val="90000"/>
              </a:lnSpc>
            </a:pPr>
            <a:endParaRPr lang="en-US" dirty="0"/>
          </a:p>
          <a:p>
            <a:pPr>
              <a:lnSpc>
                <a:spcPct val="90000"/>
              </a:lnSpc>
            </a:pPr>
            <a:endParaRPr lang="en-US" sz="1000" dirty="0" smtClean="0">
              <a:latin typeface="Arial" panose="020B0604020202020204" pitchFamily="34" charset="0"/>
              <a:cs typeface="Arial" panose="020B0604020202020204" pitchFamily="34" charset="0"/>
            </a:endParaRPr>
          </a:p>
          <a:p>
            <a:endParaRPr lang="en-US" dirty="0"/>
          </a:p>
        </p:txBody>
      </p:sp>
      <p:pic>
        <p:nvPicPr>
          <p:cNvPr id="2" name="Picture 1"/>
          <p:cNvPicPr>
            <a:picLocks noChangeAspect="1"/>
          </p:cNvPicPr>
          <p:nvPr/>
        </p:nvPicPr>
        <p:blipFill>
          <a:blip r:embed="rId3"/>
          <a:stretch>
            <a:fillRect/>
          </a:stretch>
        </p:blipFill>
        <p:spPr>
          <a:xfrm>
            <a:off x="7772400" y="381000"/>
            <a:ext cx="838200" cy="742950"/>
          </a:xfrm>
          <a:prstGeom prst="rect">
            <a:avLst/>
          </a:prstGeom>
        </p:spPr>
      </p:pic>
      <p:sp>
        <p:nvSpPr>
          <p:cNvPr id="4" name="TextBox 3"/>
          <p:cNvSpPr txBox="1"/>
          <p:nvPr/>
        </p:nvSpPr>
        <p:spPr>
          <a:xfrm>
            <a:off x="2209800" y="3429000"/>
            <a:ext cx="4733155" cy="923330"/>
          </a:xfrm>
          <a:prstGeom prst="rect">
            <a:avLst/>
          </a:prstGeom>
          <a:noFill/>
        </p:spPr>
        <p:txBody>
          <a:bodyPr wrap="none" rtlCol="0">
            <a:spAutoFit/>
          </a:bodyPr>
          <a:lstStyle/>
          <a:p>
            <a:pPr algn="ctr"/>
            <a:r>
              <a:rPr lang="en-US" b="1" dirty="0">
                <a:solidFill>
                  <a:schemeClr val="bg1"/>
                </a:solidFill>
              </a:rPr>
              <a:t>An Executable MBSE Method (ESEM) to </a:t>
            </a:r>
            <a:endParaRPr lang="en-US" b="1" dirty="0" smtClean="0">
              <a:solidFill>
                <a:schemeClr val="bg1"/>
              </a:solidFill>
            </a:endParaRPr>
          </a:p>
          <a:p>
            <a:pPr algn="ctr"/>
            <a:r>
              <a:rPr lang="en-US" b="1" dirty="0" smtClean="0">
                <a:solidFill>
                  <a:schemeClr val="bg1"/>
                </a:solidFill>
              </a:rPr>
              <a:t>Support </a:t>
            </a:r>
            <a:r>
              <a:rPr lang="en-US" b="1" dirty="0">
                <a:solidFill>
                  <a:schemeClr val="bg1"/>
                </a:solidFill>
              </a:rPr>
              <a:t>Requirements Analysis and Verification</a:t>
            </a:r>
          </a:p>
          <a:p>
            <a:endParaRPr lang="en-US" dirty="0"/>
          </a:p>
        </p:txBody>
      </p:sp>
    </p:spTree>
    <p:extLst>
      <p:ext uri="{BB962C8B-B14F-4D97-AF65-F5344CB8AC3E}">
        <p14:creationId xmlns:p14="http://schemas.microsoft.com/office/powerpoint/2010/main" val="22714806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35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1725613"/>
            <a:ext cx="8497888" cy="3074987"/>
          </a:xfrm>
          <a:prstGeom prst="rect">
            <a:avLst/>
          </a:prstGeom>
          <a:solidFill>
            <a:srgbClr val="0070C0"/>
          </a:solidFill>
          <a:ln w="9525">
            <a:solidFill>
              <a:srgbClr val="00B050"/>
            </a:solidFill>
            <a:miter lim="800000"/>
            <a:headEnd/>
            <a:tailEnd/>
          </a:ln>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981200"/>
            <a:ext cx="8534400" cy="3087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Box 16"/>
          <p:cNvSpPr txBox="1">
            <a:spLocks noChangeArrowheads="1"/>
          </p:cNvSpPr>
          <p:nvPr/>
        </p:nvSpPr>
        <p:spPr bwMode="auto">
          <a:xfrm>
            <a:off x="7696200" y="1676400"/>
            <a:ext cx="1201738"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a:solidFill>
                  <a:srgbClr val="00B050"/>
                </a:solidFill>
              </a:rPr>
              <a:t>Iteration N</a:t>
            </a:r>
          </a:p>
        </p:txBody>
      </p:sp>
      <p:sp>
        <p:nvSpPr>
          <p:cNvPr id="5" name="Title 4"/>
          <p:cNvSpPr>
            <a:spLocks noGrp="1"/>
          </p:cNvSpPr>
          <p:nvPr>
            <p:ph type="title"/>
          </p:nvPr>
        </p:nvSpPr>
        <p:spPr/>
        <p:txBody>
          <a:bodyPr/>
          <a:lstStyle/>
          <a:p>
            <a:pPr>
              <a:defRPr/>
            </a:pPr>
            <a:r>
              <a:rPr lang="en-US" dirty="0" smtClean="0"/>
              <a:t>System Development Process</a:t>
            </a:r>
            <a:endParaRPr lang="en-US" dirty="0"/>
          </a:p>
        </p:txBody>
      </p:sp>
      <p:sp>
        <p:nvSpPr>
          <p:cNvPr id="24585" name="Text Box 7"/>
          <p:cNvSpPr txBox="1">
            <a:spLocks noChangeArrowheads="1"/>
          </p:cNvSpPr>
          <p:nvPr/>
        </p:nvSpPr>
        <p:spPr bwMode="auto">
          <a:xfrm>
            <a:off x="590550" y="5133975"/>
            <a:ext cx="2628900" cy="1190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a:solidFill>
                  <a:srgbClr val="0070C0"/>
                </a:solidFill>
              </a:rPr>
              <a:t>Integrated Product Development (IPD) is essential to improve communications</a:t>
            </a:r>
          </a:p>
        </p:txBody>
      </p:sp>
      <p:sp>
        <p:nvSpPr>
          <p:cNvPr id="24586" name="Text Box 8"/>
          <p:cNvSpPr txBox="1">
            <a:spLocks noChangeArrowheads="1"/>
          </p:cNvSpPr>
          <p:nvPr/>
        </p:nvSpPr>
        <p:spPr bwMode="auto">
          <a:xfrm>
            <a:off x="3657600" y="5562600"/>
            <a:ext cx="27432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dirty="0">
                <a:solidFill>
                  <a:srgbClr val="7030A0"/>
                </a:solidFill>
              </a:rPr>
              <a:t>A recursive </a:t>
            </a:r>
            <a:r>
              <a:rPr lang="en-US" altLang="en-US" dirty="0" smtClean="0">
                <a:solidFill>
                  <a:srgbClr val="7030A0"/>
                </a:solidFill>
              </a:rPr>
              <a:t>V - </a:t>
            </a:r>
            <a:r>
              <a:rPr lang="en-US" altLang="en-US" dirty="0">
                <a:solidFill>
                  <a:srgbClr val="7030A0"/>
                </a:solidFill>
              </a:rPr>
              <a:t>process</a:t>
            </a:r>
          </a:p>
        </p:txBody>
      </p:sp>
      <p:sp>
        <p:nvSpPr>
          <p:cNvPr id="16" name="TextBox 15"/>
          <p:cNvSpPr txBox="1">
            <a:spLocks noChangeArrowheads="1"/>
          </p:cNvSpPr>
          <p:nvPr/>
        </p:nvSpPr>
        <p:spPr bwMode="auto">
          <a:xfrm>
            <a:off x="7543800" y="1943100"/>
            <a:ext cx="11874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a:t>Iteration</a:t>
            </a:r>
            <a:r>
              <a:rPr lang="en-US" altLang="en-US" b="1"/>
              <a:t> 1</a:t>
            </a:r>
          </a:p>
        </p:txBody>
      </p:sp>
      <p:sp>
        <p:nvSpPr>
          <p:cNvPr id="14" name="Oval 13"/>
          <p:cNvSpPr/>
          <p:nvPr/>
        </p:nvSpPr>
        <p:spPr>
          <a:xfrm>
            <a:off x="8786813" y="6148388"/>
            <a:ext cx="128587" cy="127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 Box 4"/>
          <p:cNvSpPr txBox="1">
            <a:spLocks noChangeArrowheads="1"/>
          </p:cNvSpPr>
          <p:nvPr/>
        </p:nvSpPr>
        <p:spPr bwMode="auto">
          <a:xfrm>
            <a:off x="152400" y="4267200"/>
            <a:ext cx="1096963" cy="533400"/>
          </a:xfrm>
          <a:prstGeom prst="rect">
            <a:avLst/>
          </a:prstGeom>
          <a:noFill/>
          <a:ln w="12700">
            <a:noFill/>
            <a:miter lim="800000"/>
            <a:headEnd/>
            <a:tailEnd/>
          </a:ln>
          <a:effectLst/>
        </p:spPr>
        <p:txBody>
          <a:bodyPr wrap="none" lIns="91105" tIns="44806" rIns="91105" bIns="44806" anchor="ctr">
            <a:spAutoFit/>
          </a:bodyPr>
          <a:lstStyle/>
          <a:p>
            <a:pPr algn="ctr">
              <a:lnSpc>
                <a:spcPct val="90000"/>
              </a:lnSpc>
              <a:defRPr/>
            </a:pPr>
            <a:r>
              <a:rPr lang="en-US" sz="1600" b="1" dirty="0">
                <a:solidFill>
                  <a:srgbClr val="154B6D"/>
                </a:solidFill>
              </a:rPr>
              <a:t>OOSEM</a:t>
            </a:r>
          </a:p>
          <a:p>
            <a:pPr algn="ctr">
              <a:lnSpc>
                <a:spcPct val="90000"/>
              </a:lnSpc>
              <a:defRPr/>
            </a:pPr>
            <a:r>
              <a:rPr lang="en-US" sz="1600" b="1" dirty="0">
                <a:solidFill>
                  <a:srgbClr val="154B6D"/>
                </a:solidFill>
              </a:rPr>
              <a:t>Activities</a:t>
            </a:r>
            <a:endParaRPr lang="en-US" sz="1600" b="1" dirty="0">
              <a:solidFill>
                <a:srgbClr val="154B6D"/>
              </a:solidFill>
              <a:effectLst>
                <a:outerShdw blurRad="38100" dist="38100" dir="2700000" algn="tl">
                  <a:srgbClr val="FFFFFF"/>
                </a:outerShdw>
              </a:effectLst>
            </a:endParaRPr>
          </a:p>
        </p:txBody>
      </p:sp>
      <p:sp>
        <p:nvSpPr>
          <p:cNvPr id="9" name="AutoShape 5"/>
          <p:cNvSpPr>
            <a:spLocks noChangeArrowheads="1"/>
          </p:cNvSpPr>
          <p:nvPr/>
        </p:nvSpPr>
        <p:spPr bwMode="auto">
          <a:xfrm rot="-2727309">
            <a:off x="866775" y="3757613"/>
            <a:ext cx="914400" cy="304800"/>
          </a:xfrm>
          <a:prstGeom prst="rightArrow">
            <a:avLst>
              <a:gd name="adj1" fmla="val 50000"/>
              <a:gd name="adj2" fmla="val 75000"/>
            </a:avLst>
          </a:prstGeom>
          <a:solidFill>
            <a:srgbClr val="063DE8"/>
          </a:solidFill>
          <a:ln w="12700">
            <a:solidFill>
              <a:srgbClr val="063DE8"/>
            </a:solidFill>
            <a:miter lim="800000"/>
            <a:headEnd/>
            <a:tailEnd/>
          </a:ln>
          <a:effectLst/>
        </p:spPr>
        <p:txBody>
          <a:bodyPr wrap="none" lIns="91105" tIns="44806" rIns="91105" bIns="44806" anchor="ctr"/>
          <a:lstStyle/>
          <a:p>
            <a:pPr>
              <a:defRPr/>
            </a:pPr>
            <a:endParaRPr lang="en-US">
              <a:effectLst>
                <a:outerShdw blurRad="38100" dist="38100" dir="2700000" algn="tl">
                  <a:srgbClr val="000000">
                    <a:alpha val="43137"/>
                  </a:srgbClr>
                </a:outerShdw>
              </a:effectLst>
            </a:endParaRPr>
          </a:p>
        </p:txBody>
      </p:sp>
      <p:sp>
        <p:nvSpPr>
          <p:cNvPr id="10" name="Freeform 6"/>
          <p:cNvSpPr>
            <a:spLocks/>
          </p:cNvSpPr>
          <p:nvPr/>
        </p:nvSpPr>
        <p:spPr bwMode="auto">
          <a:xfrm>
            <a:off x="1524000" y="2438400"/>
            <a:ext cx="2743200" cy="1828800"/>
          </a:xfrm>
          <a:custGeom>
            <a:avLst/>
            <a:gdLst/>
            <a:ahLst/>
            <a:cxnLst>
              <a:cxn ang="0">
                <a:pos x="328" y="11"/>
              </a:cxn>
              <a:cxn ang="0">
                <a:pos x="193" y="34"/>
              </a:cxn>
              <a:cxn ang="0">
                <a:pos x="159" y="67"/>
              </a:cxn>
              <a:cxn ang="0">
                <a:pos x="0" y="317"/>
              </a:cxn>
              <a:cxn ang="0">
                <a:pos x="68" y="543"/>
              </a:cxn>
              <a:cxn ang="0">
                <a:pos x="147" y="599"/>
              </a:cxn>
              <a:cxn ang="0">
                <a:pos x="227" y="645"/>
              </a:cxn>
              <a:cxn ang="0">
                <a:pos x="317" y="667"/>
              </a:cxn>
              <a:cxn ang="0">
                <a:pos x="487" y="656"/>
              </a:cxn>
              <a:cxn ang="0">
                <a:pos x="600" y="633"/>
              </a:cxn>
              <a:cxn ang="0">
                <a:pos x="793" y="656"/>
              </a:cxn>
              <a:cxn ang="0">
                <a:pos x="1030" y="792"/>
              </a:cxn>
              <a:cxn ang="0">
                <a:pos x="1189" y="848"/>
              </a:cxn>
              <a:cxn ang="0">
                <a:pos x="1279" y="871"/>
              </a:cxn>
              <a:cxn ang="0">
                <a:pos x="1392" y="860"/>
              </a:cxn>
              <a:cxn ang="0">
                <a:pos x="1630" y="735"/>
              </a:cxn>
              <a:cxn ang="0">
                <a:pos x="1732" y="577"/>
              </a:cxn>
              <a:cxn ang="0">
                <a:pos x="1630" y="350"/>
              </a:cxn>
              <a:cxn ang="0">
                <a:pos x="1562" y="339"/>
              </a:cxn>
              <a:cxn ang="0">
                <a:pos x="1257" y="294"/>
              </a:cxn>
              <a:cxn ang="0">
                <a:pos x="1211" y="283"/>
              </a:cxn>
              <a:cxn ang="0">
                <a:pos x="1189" y="203"/>
              </a:cxn>
              <a:cxn ang="0">
                <a:pos x="1143" y="135"/>
              </a:cxn>
              <a:cxn ang="0">
                <a:pos x="1064" y="90"/>
              </a:cxn>
              <a:cxn ang="0">
                <a:pos x="1019" y="67"/>
              </a:cxn>
              <a:cxn ang="0">
                <a:pos x="985" y="45"/>
              </a:cxn>
              <a:cxn ang="0">
                <a:pos x="815" y="0"/>
              </a:cxn>
              <a:cxn ang="0">
                <a:pos x="566" y="11"/>
              </a:cxn>
              <a:cxn ang="0">
                <a:pos x="430" y="0"/>
              </a:cxn>
              <a:cxn ang="0">
                <a:pos x="328" y="11"/>
              </a:cxn>
            </a:cxnLst>
            <a:rect l="0" t="0" r="r" b="b"/>
            <a:pathLst>
              <a:path w="1750" h="871">
                <a:moveTo>
                  <a:pt x="328" y="11"/>
                </a:moveTo>
                <a:cubicBezTo>
                  <a:pt x="320" y="12"/>
                  <a:pt x="217" y="20"/>
                  <a:pt x="193" y="34"/>
                </a:cubicBezTo>
                <a:cubicBezTo>
                  <a:pt x="179" y="42"/>
                  <a:pt x="171" y="57"/>
                  <a:pt x="159" y="67"/>
                </a:cubicBezTo>
                <a:cubicBezTo>
                  <a:pt x="62" y="148"/>
                  <a:pt x="24" y="191"/>
                  <a:pt x="0" y="317"/>
                </a:cubicBezTo>
                <a:cubicBezTo>
                  <a:pt x="7" y="385"/>
                  <a:pt x="9" y="491"/>
                  <a:pt x="68" y="543"/>
                </a:cubicBezTo>
                <a:cubicBezTo>
                  <a:pt x="92" y="564"/>
                  <a:pt x="121" y="580"/>
                  <a:pt x="147" y="599"/>
                </a:cubicBezTo>
                <a:cubicBezTo>
                  <a:pt x="172" y="617"/>
                  <a:pt x="198" y="635"/>
                  <a:pt x="227" y="645"/>
                </a:cubicBezTo>
                <a:cubicBezTo>
                  <a:pt x="256" y="656"/>
                  <a:pt x="317" y="667"/>
                  <a:pt x="317" y="667"/>
                </a:cubicBezTo>
                <a:cubicBezTo>
                  <a:pt x="374" y="663"/>
                  <a:pt x="431" y="663"/>
                  <a:pt x="487" y="656"/>
                </a:cubicBezTo>
                <a:cubicBezTo>
                  <a:pt x="525" y="651"/>
                  <a:pt x="600" y="633"/>
                  <a:pt x="600" y="633"/>
                </a:cubicBezTo>
                <a:cubicBezTo>
                  <a:pt x="665" y="638"/>
                  <a:pt x="734" y="630"/>
                  <a:pt x="793" y="656"/>
                </a:cubicBezTo>
                <a:cubicBezTo>
                  <a:pt x="877" y="693"/>
                  <a:pt x="942" y="764"/>
                  <a:pt x="1030" y="792"/>
                </a:cubicBezTo>
                <a:cubicBezTo>
                  <a:pt x="1083" y="828"/>
                  <a:pt x="1124" y="832"/>
                  <a:pt x="1189" y="848"/>
                </a:cubicBezTo>
                <a:cubicBezTo>
                  <a:pt x="1219" y="855"/>
                  <a:pt x="1279" y="871"/>
                  <a:pt x="1279" y="871"/>
                </a:cubicBezTo>
                <a:cubicBezTo>
                  <a:pt x="1317" y="867"/>
                  <a:pt x="1355" y="869"/>
                  <a:pt x="1392" y="860"/>
                </a:cubicBezTo>
                <a:cubicBezTo>
                  <a:pt x="1492" y="835"/>
                  <a:pt x="1543" y="779"/>
                  <a:pt x="1630" y="735"/>
                </a:cubicBezTo>
                <a:cubicBezTo>
                  <a:pt x="1666" y="682"/>
                  <a:pt x="1703" y="634"/>
                  <a:pt x="1732" y="577"/>
                </a:cubicBezTo>
                <a:cubicBezTo>
                  <a:pt x="1750" y="503"/>
                  <a:pt x="1730" y="366"/>
                  <a:pt x="1630" y="350"/>
                </a:cubicBezTo>
                <a:cubicBezTo>
                  <a:pt x="1607" y="346"/>
                  <a:pt x="1584" y="344"/>
                  <a:pt x="1562" y="339"/>
                </a:cubicBezTo>
                <a:cubicBezTo>
                  <a:pt x="1446" y="314"/>
                  <a:pt x="1388" y="303"/>
                  <a:pt x="1257" y="294"/>
                </a:cubicBezTo>
                <a:cubicBezTo>
                  <a:pt x="1242" y="290"/>
                  <a:pt x="1223" y="293"/>
                  <a:pt x="1211" y="283"/>
                </a:cubicBezTo>
                <a:cubicBezTo>
                  <a:pt x="1189" y="266"/>
                  <a:pt x="1197" y="230"/>
                  <a:pt x="1189" y="203"/>
                </a:cubicBezTo>
                <a:cubicBezTo>
                  <a:pt x="1178" y="163"/>
                  <a:pt x="1178" y="165"/>
                  <a:pt x="1143" y="135"/>
                </a:cubicBezTo>
                <a:cubicBezTo>
                  <a:pt x="1081" y="82"/>
                  <a:pt x="1120" y="114"/>
                  <a:pt x="1064" y="90"/>
                </a:cubicBezTo>
                <a:cubicBezTo>
                  <a:pt x="1049" y="83"/>
                  <a:pt x="1034" y="75"/>
                  <a:pt x="1019" y="67"/>
                </a:cubicBezTo>
                <a:cubicBezTo>
                  <a:pt x="1007" y="60"/>
                  <a:pt x="997" y="50"/>
                  <a:pt x="985" y="45"/>
                </a:cubicBezTo>
                <a:cubicBezTo>
                  <a:pt x="928" y="20"/>
                  <a:pt x="875" y="10"/>
                  <a:pt x="815" y="0"/>
                </a:cubicBezTo>
                <a:cubicBezTo>
                  <a:pt x="732" y="4"/>
                  <a:pt x="649" y="11"/>
                  <a:pt x="566" y="11"/>
                </a:cubicBezTo>
                <a:cubicBezTo>
                  <a:pt x="521" y="11"/>
                  <a:pt x="475" y="0"/>
                  <a:pt x="430" y="0"/>
                </a:cubicBezTo>
                <a:cubicBezTo>
                  <a:pt x="396" y="0"/>
                  <a:pt x="362" y="11"/>
                  <a:pt x="328" y="11"/>
                </a:cubicBezTo>
                <a:close/>
              </a:path>
            </a:pathLst>
          </a:custGeom>
          <a:noFill/>
          <a:ln w="12700" cap="flat" cmpd="sng">
            <a:solidFill>
              <a:srgbClr val="063DE8"/>
            </a:solidFill>
            <a:prstDash val="dash"/>
            <a:round/>
            <a:headEnd/>
            <a:tailEnd/>
          </a:ln>
          <a:effectLst/>
        </p:spPr>
        <p:txBody>
          <a:bodyPr wrap="none" lIns="91105" tIns="44806" rIns="91105" bIns="44806" anchor="ctr"/>
          <a:lstStyle/>
          <a:p>
            <a:pPr>
              <a:defRPr/>
            </a:pPr>
            <a:endParaRPr lang="en-US">
              <a:effectLst>
                <a:outerShdw blurRad="38100" dist="38100" dir="2700000" algn="tl">
                  <a:srgbClr val="000000">
                    <a:alpha val="43137"/>
                  </a:srgbClr>
                </a:outerShdw>
              </a:effectLst>
            </a:endParaRPr>
          </a:p>
        </p:txBody>
      </p:sp>
      <p:sp>
        <p:nvSpPr>
          <p:cNvPr id="20" name="Text Box 7"/>
          <p:cNvSpPr txBox="1">
            <a:spLocks noChangeArrowheads="1"/>
          </p:cNvSpPr>
          <p:nvPr/>
        </p:nvSpPr>
        <p:spPr bwMode="auto">
          <a:xfrm>
            <a:off x="6477000" y="5248275"/>
            <a:ext cx="23622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a:solidFill>
                  <a:srgbClr val="00B050"/>
                </a:solidFill>
              </a:rPr>
              <a:t>Applied iteratively throughout the system life cycle</a:t>
            </a:r>
          </a:p>
        </p:txBody>
      </p:sp>
      <p:sp>
        <p:nvSpPr>
          <p:cNvPr id="15" name="TextBox 14"/>
          <p:cNvSpPr txBox="1"/>
          <p:nvPr/>
        </p:nvSpPr>
        <p:spPr>
          <a:xfrm>
            <a:off x="171893" y="6351765"/>
            <a:ext cx="7666073" cy="276999"/>
          </a:xfrm>
          <a:prstGeom prst="rect">
            <a:avLst/>
          </a:prstGeom>
          <a:noFill/>
        </p:spPr>
        <p:txBody>
          <a:bodyPr wrap="none" rtlCol="0">
            <a:spAutoFit/>
          </a:bodyPr>
          <a:lstStyle/>
          <a:p>
            <a:r>
              <a:rPr lang="en-US" sz="1200" dirty="0" smtClean="0"/>
              <a:t>Credit: </a:t>
            </a:r>
            <a:r>
              <a:rPr lang="en-US" sz="1200" dirty="0"/>
              <a:t>Friedenthal S, Moore A., and Steiner R., [A Practical Guide to SysML 3rd Ed.] Morgan Kaufmann OMG Press, 2014</a:t>
            </a:r>
          </a:p>
        </p:txBody>
      </p:sp>
    </p:spTree>
    <p:extLst>
      <p:ext uri="{BB962C8B-B14F-4D97-AF65-F5344CB8AC3E}">
        <p14:creationId xmlns:p14="http://schemas.microsoft.com/office/powerpoint/2010/main" val="26916393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585"/>
                                        </p:tgtEl>
                                        <p:attrNameLst>
                                          <p:attrName>style.visibility</p:attrName>
                                        </p:attrNameLst>
                                      </p:cBhvr>
                                      <p:to>
                                        <p:strVal val="visible"/>
                                      </p:to>
                                    </p:set>
                                    <p:animEffect transition="in" filter="fade">
                                      <p:cBhvr>
                                        <p:cTn id="18" dur="500"/>
                                        <p:tgtEl>
                                          <p:spTgt spid="2458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586"/>
                                        </p:tgtEl>
                                        <p:attrNameLst>
                                          <p:attrName>style.visibility</p:attrName>
                                        </p:attrNameLst>
                                      </p:cBhvr>
                                      <p:to>
                                        <p:strVal val="visible"/>
                                      </p:to>
                                    </p:set>
                                    <p:animEffect transition="in" filter="fade">
                                      <p:cBhvr>
                                        <p:cTn id="23" dur="500"/>
                                        <p:tgtEl>
                                          <p:spTgt spid="2458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363525"/>
                                        </p:tgtEl>
                                        <p:attrNameLst>
                                          <p:attrName>style.visibility</p:attrName>
                                        </p:attrNameLst>
                                      </p:cBhvr>
                                      <p:to>
                                        <p:strVal val="visible"/>
                                      </p:to>
                                    </p:set>
                                    <p:animEffect transition="in" filter="fade">
                                      <p:cBhvr>
                                        <p:cTn id="31" dur="1000"/>
                                        <p:tgtEl>
                                          <p:spTgt spid="3635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585" grpId="0"/>
      <p:bldP spid="24586" grpId="0"/>
      <p:bldP spid="16" grpId="0"/>
      <p:bldP spid="14" grpId="0" animBg="1"/>
      <p:bldP spid="8" grpId="0"/>
      <p:bldP spid="9"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84175"/>
            <a:ext cx="8534400" cy="758825"/>
          </a:xfrm>
        </p:spPr>
        <p:txBody>
          <a:bodyPr>
            <a:normAutofit fontScale="90000"/>
          </a:bodyPr>
          <a:lstStyle/>
          <a:p>
            <a:pPr>
              <a:defRPr/>
            </a:pPr>
            <a:r>
              <a:rPr lang="en-US" dirty="0">
                <a:solidFill>
                  <a:schemeClr val="bg2"/>
                </a:solidFill>
              </a:rPr>
              <a:t>Executing OOSEM </a:t>
            </a:r>
            <a:r>
              <a:rPr lang="en-US" dirty="0" smtClean="0">
                <a:solidFill>
                  <a:schemeClr val="bg2"/>
                </a:solidFill>
              </a:rPr>
              <a:t>Systems </a:t>
            </a:r>
            <a:br>
              <a:rPr lang="en-US" dirty="0" smtClean="0">
                <a:solidFill>
                  <a:schemeClr val="bg2"/>
                </a:solidFill>
              </a:rPr>
            </a:br>
            <a:r>
              <a:rPr lang="en-US" dirty="0" smtClean="0">
                <a:solidFill>
                  <a:schemeClr val="bg2"/>
                </a:solidFill>
              </a:rPr>
              <a:t>Requirements </a:t>
            </a:r>
            <a:r>
              <a:rPr lang="en-US" dirty="0">
                <a:solidFill>
                  <a:schemeClr val="bg2"/>
                </a:solidFill>
              </a:rPr>
              <a:t>&amp; Design Models with ESEM</a:t>
            </a:r>
            <a:endParaRPr lang="en-US" dirty="0"/>
          </a:p>
        </p:txBody>
      </p:sp>
      <p:sp>
        <p:nvSpPr>
          <p:cNvPr id="7" name="Rectangle 2"/>
          <p:cNvSpPr>
            <a:spLocks noChangeArrowheads="1"/>
          </p:cNvSpPr>
          <p:nvPr/>
        </p:nvSpPr>
        <p:spPr bwMode="auto">
          <a:xfrm>
            <a:off x="5849938" y="4762500"/>
            <a:ext cx="1106487" cy="722313"/>
          </a:xfrm>
          <a:prstGeom prst="rect">
            <a:avLst/>
          </a:prstGeom>
          <a:solidFill>
            <a:srgbClr val="FDC0E5"/>
          </a:solidFill>
          <a:ln w="12700">
            <a:solidFill>
              <a:srgbClr val="000000"/>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8" name="Rectangle 4"/>
          <p:cNvSpPr>
            <a:spLocks noChangeArrowheads="1"/>
          </p:cNvSpPr>
          <p:nvPr/>
        </p:nvSpPr>
        <p:spPr bwMode="auto">
          <a:xfrm>
            <a:off x="5886450" y="4802188"/>
            <a:ext cx="1031875" cy="658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4775" tIns="52388" rIns="104775" bIns="52388" anchor="ctr">
            <a:spAutoFit/>
          </a:bodyPr>
          <a:lstStyle>
            <a:lvl1pPr defTabSz="1181100" eaLnBrk="0" hangingPunct="0">
              <a:defRPr>
                <a:solidFill>
                  <a:schemeClr val="tx1"/>
                </a:solidFill>
                <a:latin typeface="Arial" panose="020B0604020202020204" pitchFamily="34" charset="0"/>
              </a:defRPr>
            </a:lvl1pPr>
            <a:lvl2pPr marL="742950" indent="-285750" defTabSz="1181100" eaLnBrk="0" hangingPunct="0">
              <a:defRPr>
                <a:solidFill>
                  <a:schemeClr val="tx1"/>
                </a:solidFill>
                <a:latin typeface="Arial" panose="020B0604020202020204" pitchFamily="34" charset="0"/>
              </a:defRPr>
            </a:lvl2pPr>
            <a:lvl3pPr marL="1143000" indent="-228600" defTabSz="1181100" eaLnBrk="0" hangingPunct="0">
              <a:defRPr>
                <a:solidFill>
                  <a:schemeClr val="tx1"/>
                </a:solidFill>
                <a:latin typeface="Arial" panose="020B0604020202020204" pitchFamily="34" charset="0"/>
              </a:defRPr>
            </a:lvl3pPr>
            <a:lvl4pPr marL="1600200" indent="-228600" defTabSz="1181100" eaLnBrk="0" hangingPunct="0">
              <a:defRPr>
                <a:solidFill>
                  <a:schemeClr val="tx1"/>
                </a:solidFill>
                <a:latin typeface="Arial" panose="020B0604020202020204" pitchFamily="34" charset="0"/>
              </a:defRPr>
            </a:lvl4pPr>
            <a:lvl5pPr marL="2057400" indent="-228600" defTabSz="1181100" eaLnBrk="0" hangingPunct="0">
              <a:defRPr>
                <a:solidFill>
                  <a:schemeClr val="tx1"/>
                </a:solidFill>
                <a:latin typeface="Arial" panose="020B0604020202020204" pitchFamily="34" charset="0"/>
              </a:defRPr>
            </a:lvl5pPr>
            <a:lvl6pPr marL="2514600" indent="-228600" defTabSz="1181100" eaLnBrk="0" fontAlgn="base" hangingPunct="0">
              <a:spcBef>
                <a:spcPct val="0"/>
              </a:spcBef>
              <a:spcAft>
                <a:spcPct val="0"/>
              </a:spcAft>
              <a:defRPr>
                <a:solidFill>
                  <a:schemeClr val="tx1"/>
                </a:solidFill>
                <a:latin typeface="Arial" panose="020B0604020202020204" pitchFamily="34" charset="0"/>
              </a:defRPr>
            </a:lvl6pPr>
            <a:lvl7pPr marL="2971800" indent="-228600" defTabSz="1181100" eaLnBrk="0" fontAlgn="base" hangingPunct="0">
              <a:spcBef>
                <a:spcPct val="0"/>
              </a:spcBef>
              <a:spcAft>
                <a:spcPct val="0"/>
              </a:spcAft>
              <a:defRPr>
                <a:solidFill>
                  <a:schemeClr val="tx1"/>
                </a:solidFill>
                <a:latin typeface="Arial" panose="020B0604020202020204" pitchFamily="34" charset="0"/>
              </a:defRPr>
            </a:lvl7pPr>
            <a:lvl8pPr marL="3429000" indent="-228600" defTabSz="1181100" eaLnBrk="0" fontAlgn="base" hangingPunct="0">
              <a:spcBef>
                <a:spcPct val="0"/>
              </a:spcBef>
              <a:spcAft>
                <a:spcPct val="0"/>
              </a:spcAft>
              <a:defRPr>
                <a:solidFill>
                  <a:schemeClr val="tx1"/>
                </a:solidFill>
                <a:latin typeface="Arial" panose="020B0604020202020204" pitchFamily="34" charset="0"/>
              </a:defRPr>
            </a:lvl8pPr>
            <a:lvl9pPr marL="3886200" indent="-228600" defTabSz="11811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a:solidFill>
                  <a:srgbClr val="000000"/>
                </a:solidFill>
              </a:rPr>
              <a:t>Synthesize</a:t>
            </a:r>
            <a:br>
              <a:rPr lang="en-US" altLang="en-US" sz="1200">
                <a:solidFill>
                  <a:srgbClr val="000000"/>
                </a:solidFill>
              </a:rPr>
            </a:br>
            <a:r>
              <a:rPr lang="en-US" altLang="en-US" sz="1200">
                <a:solidFill>
                  <a:srgbClr val="000000"/>
                </a:solidFill>
              </a:rPr>
              <a:t>Physical</a:t>
            </a:r>
            <a:br>
              <a:rPr lang="en-US" altLang="en-US" sz="1200">
                <a:solidFill>
                  <a:srgbClr val="000000"/>
                </a:solidFill>
              </a:rPr>
            </a:br>
            <a:r>
              <a:rPr lang="en-US" altLang="en-US" sz="1200">
                <a:solidFill>
                  <a:srgbClr val="000000"/>
                </a:solidFill>
              </a:rPr>
              <a:t>Architecture</a:t>
            </a:r>
          </a:p>
        </p:txBody>
      </p:sp>
      <p:sp>
        <p:nvSpPr>
          <p:cNvPr id="9" name="Rectangle 5"/>
          <p:cNvSpPr>
            <a:spLocks noChangeArrowheads="1"/>
          </p:cNvSpPr>
          <p:nvPr/>
        </p:nvSpPr>
        <p:spPr bwMode="auto">
          <a:xfrm>
            <a:off x="2225675" y="2628900"/>
            <a:ext cx="1106488" cy="722313"/>
          </a:xfrm>
          <a:prstGeom prst="rect">
            <a:avLst/>
          </a:prstGeom>
          <a:solidFill>
            <a:srgbClr val="FDC0E5"/>
          </a:solidFill>
          <a:ln w="12700">
            <a:solidFill>
              <a:srgbClr val="000000"/>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10" name="Rectangle 6"/>
          <p:cNvSpPr>
            <a:spLocks noChangeArrowheads="1"/>
          </p:cNvSpPr>
          <p:nvPr/>
        </p:nvSpPr>
        <p:spPr bwMode="auto">
          <a:xfrm>
            <a:off x="2225675" y="2628900"/>
            <a:ext cx="1104900" cy="652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4775" tIns="52388" rIns="104775" bIns="52388" anchor="ctr"/>
          <a:lstStyle>
            <a:lvl1pPr defTabSz="1181100" eaLnBrk="0" hangingPunct="0">
              <a:defRPr>
                <a:solidFill>
                  <a:schemeClr val="tx1"/>
                </a:solidFill>
                <a:latin typeface="Arial" panose="020B0604020202020204" pitchFamily="34" charset="0"/>
              </a:defRPr>
            </a:lvl1pPr>
            <a:lvl2pPr marL="742950" indent="-285750" defTabSz="1181100" eaLnBrk="0" hangingPunct="0">
              <a:defRPr>
                <a:solidFill>
                  <a:schemeClr val="tx1"/>
                </a:solidFill>
                <a:latin typeface="Arial" panose="020B0604020202020204" pitchFamily="34" charset="0"/>
              </a:defRPr>
            </a:lvl2pPr>
            <a:lvl3pPr marL="1143000" indent="-228600" defTabSz="1181100" eaLnBrk="0" hangingPunct="0">
              <a:defRPr>
                <a:solidFill>
                  <a:schemeClr val="tx1"/>
                </a:solidFill>
                <a:latin typeface="Arial" panose="020B0604020202020204" pitchFamily="34" charset="0"/>
              </a:defRPr>
            </a:lvl3pPr>
            <a:lvl4pPr marL="1600200" indent="-228600" defTabSz="1181100" eaLnBrk="0" hangingPunct="0">
              <a:defRPr>
                <a:solidFill>
                  <a:schemeClr val="tx1"/>
                </a:solidFill>
                <a:latin typeface="Arial" panose="020B0604020202020204" pitchFamily="34" charset="0"/>
              </a:defRPr>
            </a:lvl4pPr>
            <a:lvl5pPr marL="2057400" indent="-228600" defTabSz="1181100" eaLnBrk="0" hangingPunct="0">
              <a:defRPr>
                <a:solidFill>
                  <a:schemeClr val="tx1"/>
                </a:solidFill>
                <a:latin typeface="Arial" panose="020B0604020202020204" pitchFamily="34" charset="0"/>
              </a:defRPr>
            </a:lvl5pPr>
            <a:lvl6pPr marL="2514600" indent="-228600" defTabSz="1181100" eaLnBrk="0" fontAlgn="base" hangingPunct="0">
              <a:spcBef>
                <a:spcPct val="0"/>
              </a:spcBef>
              <a:spcAft>
                <a:spcPct val="0"/>
              </a:spcAft>
              <a:defRPr>
                <a:solidFill>
                  <a:schemeClr val="tx1"/>
                </a:solidFill>
                <a:latin typeface="Arial" panose="020B0604020202020204" pitchFamily="34" charset="0"/>
              </a:defRPr>
            </a:lvl6pPr>
            <a:lvl7pPr marL="2971800" indent="-228600" defTabSz="1181100" eaLnBrk="0" fontAlgn="base" hangingPunct="0">
              <a:spcBef>
                <a:spcPct val="0"/>
              </a:spcBef>
              <a:spcAft>
                <a:spcPct val="0"/>
              </a:spcAft>
              <a:defRPr>
                <a:solidFill>
                  <a:schemeClr val="tx1"/>
                </a:solidFill>
                <a:latin typeface="Arial" panose="020B0604020202020204" pitchFamily="34" charset="0"/>
              </a:defRPr>
            </a:lvl7pPr>
            <a:lvl8pPr marL="3429000" indent="-228600" defTabSz="1181100" eaLnBrk="0" fontAlgn="base" hangingPunct="0">
              <a:spcBef>
                <a:spcPct val="0"/>
              </a:spcBef>
              <a:spcAft>
                <a:spcPct val="0"/>
              </a:spcAft>
              <a:defRPr>
                <a:solidFill>
                  <a:schemeClr val="tx1"/>
                </a:solidFill>
                <a:latin typeface="Arial" panose="020B0604020202020204" pitchFamily="34" charset="0"/>
              </a:defRPr>
            </a:lvl8pPr>
            <a:lvl9pPr marL="3886200" indent="-228600" defTabSz="11811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a:solidFill>
                  <a:srgbClr val="000000"/>
                </a:solidFill>
              </a:rPr>
              <a:t>Analyze</a:t>
            </a:r>
          </a:p>
          <a:p>
            <a:pPr algn="ctr" eaLnBrk="1" hangingPunct="1"/>
            <a:r>
              <a:rPr lang="en-US" altLang="en-US" sz="1200">
                <a:solidFill>
                  <a:srgbClr val="000000"/>
                </a:solidFill>
              </a:rPr>
              <a:t>System</a:t>
            </a:r>
          </a:p>
          <a:p>
            <a:pPr algn="ctr" eaLnBrk="1" hangingPunct="1"/>
            <a:r>
              <a:rPr lang="en-US" altLang="en-US" sz="1200">
                <a:solidFill>
                  <a:srgbClr val="000000"/>
                </a:solidFill>
              </a:rPr>
              <a:t>Requirements</a:t>
            </a:r>
          </a:p>
        </p:txBody>
      </p:sp>
      <p:sp>
        <p:nvSpPr>
          <p:cNvPr id="11" name="Rectangle 7"/>
          <p:cNvSpPr>
            <a:spLocks noChangeArrowheads="1"/>
          </p:cNvSpPr>
          <p:nvPr/>
        </p:nvSpPr>
        <p:spPr bwMode="auto">
          <a:xfrm>
            <a:off x="3981450" y="3657600"/>
            <a:ext cx="1106488" cy="722313"/>
          </a:xfrm>
          <a:prstGeom prst="rect">
            <a:avLst/>
          </a:prstGeom>
          <a:solidFill>
            <a:srgbClr val="FDC0E5"/>
          </a:solidFill>
          <a:ln w="12700">
            <a:solidFill>
              <a:srgbClr val="000000"/>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12" name="Rectangle 8"/>
          <p:cNvSpPr>
            <a:spLocks noChangeArrowheads="1"/>
          </p:cNvSpPr>
          <p:nvPr/>
        </p:nvSpPr>
        <p:spPr bwMode="auto">
          <a:xfrm>
            <a:off x="3995738" y="3676650"/>
            <a:ext cx="1104900" cy="652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4775" tIns="52388" rIns="104775" bIns="52388" anchor="ctr"/>
          <a:lstStyle>
            <a:lvl1pPr defTabSz="1181100" eaLnBrk="0" hangingPunct="0">
              <a:defRPr>
                <a:solidFill>
                  <a:schemeClr val="tx1"/>
                </a:solidFill>
                <a:latin typeface="Arial" panose="020B0604020202020204" pitchFamily="34" charset="0"/>
              </a:defRPr>
            </a:lvl1pPr>
            <a:lvl2pPr marL="742950" indent="-285750" defTabSz="1181100" eaLnBrk="0" hangingPunct="0">
              <a:defRPr>
                <a:solidFill>
                  <a:schemeClr val="tx1"/>
                </a:solidFill>
                <a:latin typeface="Arial" panose="020B0604020202020204" pitchFamily="34" charset="0"/>
              </a:defRPr>
            </a:lvl2pPr>
            <a:lvl3pPr marL="1143000" indent="-228600" defTabSz="1181100" eaLnBrk="0" hangingPunct="0">
              <a:defRPr>
                <a:solidFill>
                  <a:schemeClr val="tx1"/>
                </a:solidFill>
                <a:latin typeface="Arial" panose="020B0604020202020204" pitchFamily="34" charset="0"/>
              </a:defRPr>
            </a:lvl3pPr>
            <a:lvl4pPr marL="1600200" indent="-228600" defTabSz="1181100" eaLnBrk="0" hangingPunct="0">
              <a:defRPr>
                <a:solidFill>
                  <a:schemeClr val="tx1"/>
                </a:solidFill>
                <a:latin typeface="Arial" panose="020B0604020202020204" pitchFamily="34" charset="0"/>
              </a:defRPr>
            </a:lvl4pPr>
            <a:lvl5pPr marL="2057400" indent="-228600" defTabSz="1181100" eaLnBrk="0" hangingPunct="0">
              <a:defRPr>
                <a:solidFill>
                  <a:schemeClr val="tx1"/>
                </a:solidFill>
                <a:latin typeface="Arial" panose="020B0604020202020204" pitchFamily="34" charset="0"/>
              </a:defRPr>
            </a:lvl5pPr>
            <a:lvl6pPr marL="2514600" indent="-228600" defTabSz="1181100" eaLnBrk="0" fontAlgn="base" hangingPunct="0">
              <a:spcBef>
                <a:spcPct val="0"/>
              </a:spcBef>
              <a:spcAft>
                <a:spcPct val="0"/>
              </a:spcAft>
              <a:defRPr>
                <a:solidFill>
                  <a:schemeClr val="tx1"/>
                </a:solidFill>
                <a:latin typeface="Arial" panose="020B0604020202020204" pitchFamily="34" charset="0"/>
              </a:defRPr>
            </a:lvl6pPr>
            <a:lvl7pPr marL="2971800" indent="-228600" defTabSz="1181100" eaLnBrk="0" fontAlgn="base" hangingPunct="0">
              <a:spcBef>
                <a:spcPct val="0"/>
              </a:spcBef>
              <a:spcAft>
                <a:spcPct val="0"/>
              </a:spcAft>
              <a:defRPr>
                <a:solidFill>
                  <a:schemeClr val="tx1"/>
                </a:solidFill>
                <a:latin typeface="Arial" panose="020B0604020202020204" pitchFamily="34" charset="0"/>
              </a:defRPr>
            </a:lvl7pPr>
            <a:lvl8pPr marL="3429000" indent="-228600" defTabSz="1181100" eaLnBrk="0" fontAlgn="base" hangingPunct="0">
              <a:spcBef>
                <a:spcPct val="0"/>
              </a:spcBef>
              <a:spcAft>
                <a:spcPct val="0"/>
              </a:spcAft>
              <a:defRPr>
                <a:solidFill>
                  <a:schemeClr val="tx1"/>
                </a:solidFill>
                <a:latin typeface="Arial" panose="020B0604020202020204" pitchFamily="34" charset="0"/>
              </a:defRPr>
            </a:lvl8pPr>
            <a:lvl9pPr marL="3886200" indent="-228600" defTabSz="11811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a:solidFill>
                  <a:srgbClr val="000000"/>
                </a:solidFill>
              </a:rPr>
              <a:t>Define</a:t>
            </a:r>
            <a:br>
              <a:rPr lang="en-US" altLang="en-US" sz="1200">
                <a:solidFill>
                  <a:srgbClr val="000000"/>
                </a:solidFill>
              </a:rPr>
            </a:br>
            <a:r>
              <a:rPr lang="en-US" altLang="en-US" sz="1200">
                <a:solidFill>
                  <a:srgbClr val="000000"/>
                </a:solidFill>
              </a:rPr>
              <a:t>Logical</a:t>
            </a:r>
            <a:br>
              <a:rPr lang="en-US" altLang="en-US" sz="1200">
                <a:solidFill>
                  <a:srgbClr val="000000"/>
                </a:solidFill>
              </a:rPr>
            </a:br>
            <a:r>
              <a:rPr lang="en-US" altLang="en-US" sz="1200">
                <a:solidFill>
                  <a:srgbClr val="000000"/>
                </a:solidFill>
              </a:rPr>
              <a:t>Architecture</a:t>
            </a:r>
          </a:p>
        </p:txBody>
      </p:sp>
      <p:sp>
        <p:nvSpPr>
          <p:cNvPr id="13" name="Rectangle 9"/>
          <p:cNvSpPr>
            <a:spLocks noChangeArrowheads="1"/>
          </p:cNvSpPr>
          <p:nvPr/>
        </p:nvSpPr>
        <p:spPr bwMode="auto">
          <a:xfrm>
            <a:off x="354013" y="3963988"/>
            <a:ext cx="1106487" cy="722312"/>
          </a:xfrm>
          <a:prstGeom prst="rect">
            <a:avLst/>
          </a:prstGeom>
          <a:solidFill>
            <a:srgbClr val="99FFCC"/>
          </a:solidFill>
          <a:ln w="12700">
            <a:solidFill>
              <a:srgbClr val="000000"/>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14" name="Rectangle 10"/>
          <p:cNvSpPr>
            <a:spLocks noChangeArrowheads="1"/>
          </p:cNvSpPr>
          <p:nvPr/>
        </p:nvSpPr>
        <p:spPr bwMode="auto">
          <a:xfrm>
            <a:off x="373063" y="3943350"/>
            <a:ext cx="1079500" cy="652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4775" tIns="52388" rIns="104775" bIns="52388" anchor="ctr">
            <a:spAutoFit/>
          </a:bodyPr>
          <a:lstStyle>
            <a:lvl1pPr defTabSz="1181100" eaLnBrk="0" hangingPunct="0">
              <a:defRPr>
                <a:solidFill>
                  <a:schemeClr val="tx1"/>
                </a:solidFill>
                <a:latin typeface="Arial" panose="020B0604020202020204" pitchFamily="34" charset="0"/>
              </a:defRPr>
            </a:lvl1pPr>
            <a:lvl2pPr marL="742950" indent="-285750" defTabSz="1181100" eaLnBrk="0" hangingPunct="0">
              <a:defRPr>
                <a:solidFill>
                  <a:schemeClr val="tx1"/>
                </a:solidFill>
                <a:latin typeface="Arial" panose="020B0604020202020204" pitchFamily="34" charset="0"/>
              </a:defRPr>
            </a:lvl2pPr>
            <a:lvl3pPr marL="1143000" indent="-228600" defTabSz="1181100" eaLnBrk="0" hangingPunct="0">
              <a:defRPr>
                <a:solidFill>
                  <a:schemeClr val="tx1"/>
                </a:solidFill>
                <a:latin typeface="Arial" panose="020B0604020202020204" pitchFamily="34" charset="0"/>
              </a:defRPr>
            </a:lvl3pPr>
            <a:lvl4pPr marL="1600200" indent="-228600" defTabSz="1181100" eaLnBrk="0" hangingPunct="0">
              <a:defRPr>
                <a:solidFill>
                  <a:schemeClr val="tx1"/>
                </a:solidFill>
                <a:latin typeface="Arial" panose="020B0604020202020204" pitchFamily="34" charset="0"/>
              </a:defRPr>
            </a:lvl4pPr>
            <a:lvl5pPr marL="2057400" indent="-228600" defTabSz="1181100" eaLnBrk="0" hangingPunct="0">
              <a:defRPr>
                <a:solidFill>
                  <a:schemeClr val="tx1"/>
                </a:solidFill>
                <a:latin typeface="Arial" panose="020B0604020202020204" pitchFamily="34" charset="0"/>
              </a:defRPr>
            </a:lvl5pPr>
            <a:lvl6pPr marL="2514600" indent="-228600" defTabSz="1181100" eaLnBrk="0" fontAlgn="base" hangingPunct="0">
              <a:spcBef>
                <a:spcPct val="0"/>
              </a:spcBef>
              <a:spcAft>
                <a:spcPct val="0"/>
              </a:spcAft>
              <a:defRPr>
                <a:solidFill>
                  <a:schemeClr val="tx1"/>
                </a:solidFill>
                <a:latin typeface="Arial" panose="020B0604020202020204" pitchFamily="34" charset="0"/>
              </a:defRPr>
            </a:lvl6pPr>
            <a:lvl7pPr marL="2971800" indent="-228600" defTabSz="1181100" eaLnBrk="0" fontAlgn="base" hangingPunct="0">
              <a:spcBef>
                <a:spcPct val="0"/>
              </a:spcBef>
              <a:spcAft>
                <a:spcPct val="0"/>
              </a:spcAft>
              <a:defRPr>
                <a:solidFill>
                  <a:schemeClr val="tx1"/>
                </a:solidFill>
                <a:latin typeface="Arial" panose="020B0604020202020204" pitchFamily="34" charset="0"/>
              </a:defRPr>
            </a:lvl7pPr>
            <a:lvl8pPr marL="3429000" indent="-228600" defTabSz="1181100" eaLnBrk="0" fontAlgn="base" hangingPunct="0">
              <a:spcBef>
                <a:spcPct val="0"/>
              </a:spcBef>
              <a:spcAft>
                <a:spcPct val="0"/>
              </a:spcAft>
              <a:defRPr>
                <a:solidFill>
                  <a:schemeClr val="tx1"/>
                </a:solidFill>
                <a:latin typeface="Arial" panose="020B0604020202020204" pitchFamily="34" charset="0"/>
              </a:defRPr>
            </a:lvl8pPr>
            <a:lvl9pPr marL="3886200" indent="-228600" defTabSz="11811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a:solidFill>
                  <a:srgbClr val="000000"/>
                </a:solidFill>
              </a:rPr>
              <a:t>Optimize &amp;</a:t>
            </a:r>
          </a:p>
          <a:p>
            <a:pPr algn="ctr" eaLnBrk="1" hangingPunct="1"/>
            <a:r>
              <a:rPr lang="en-US" altLang="en-US" sz="1200">
                <a:solidFill>
                  <a:srgbClr val="000000"/>
                </a:solidFill>
              </a:rPr>
              <a:t>Evaluate</a:t>
            </a:r>
            <a:br>
              <a:rPr lang="en-US" altLang="en-US" sz="1200">
                <a:solidFill>
                  <a:srgbClr val="000000"/>
                </a:solidFill>
              </a:rPr>
            </a:br>
            <a:r>
              <a:rPr lang="en-US" altLang="en-US" sz="1200">
                <a:solidFill>
                  <a:srgbClr val="000000"/>
                </a:solidFill>
              </a:rPr>
              <a:t>Alternatives</a:t>
            </a:r>
          </a:p>
        </p:txBody>
      </p:sp>
      <p:sp>
        <p:nvSpPr>
          <p:cNvPr id="15" name="Rectangle 11"/>
          <p:cNvSpPr>
            <a:spLocks noChangeArrowheads="1"/>
          </p:cNvSpPr>
          <p:nvPr/>
        </p:nvSpPr>
        <p:spPr bwMode="auto">
          <a:xfrm>
            <a:off x="2406650" y="4992688"/>
            <a:ext cx="1106488" cy="722312"/>
          </a:xfrm>
          <a:prstGeom prst="rect">
            <a:avLst/>
          </a:prstGeom>
          <a:solidFill>
            <a:srgbClr val="99FFCC"/>
          </a:solidFill>
          <a:ln w="12700">
            <a:solidFill>
              <a:srgbClr val="000000"/>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16" name="Rectangle 12"/>
          <p:cNvSpPr>
            <a:spLocks noChangeArrowheads="1"/>
          </p:cNvSpPr>
          <p:nvPr/>
        </p:nvSpPr>
        <p:spPr bwMode="auto">
          <a:xfrm>
            <a:off x="2398713" y="4975225"/>
            <a:ext cx="1095375"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4775" tIns="52388" rIns="104775" bIns="52388" anchor="ctr">
            <a:spAutoFit/>
          </a:bodyPr>
          <a:lstStyle>
            <a:lvl1pPr defTabSz="1181100" eaLnBrk="0" hangingPunct="0">
              <a:defRPr>
                <a:solidFill>
                  <a:schemeClr val="tx1"/>
                </a:solidFill>
                <a:latin typeface="Arial" panose="020B0604020202020204" pitchFamily="34" charset="0"/>
              </a:defRPr>
            </a:lvl1pPr>
            <a:lvl2pPr marL="742950" indent="-285750" defTabSz="1181100" eaLnBrk="0" hangingPunct="0">
              <a:defRPr>
                <a:solidFill>
                  <a:schemeClr val="tx1"/>
                </a:solidFill>
                <a:latin typeface="Arial" panose="020B0604020202020204" pitchFamily="34" charset="0"/>
              </a:defRPr>
            </a:lvl2pPr>
            <a:lvl3pPr marL="1143000" indent="-228600" defTabSz="1181100" eaLnBrk="0" hangingPunct="0">
              <a:defRPr>
                <a:solidFill>
                  <a:schemeClr val="tx1"/>
                </a:solidFill>
                <a:latin typeface="Arial" panose="020B0604020202020204" pitchFamily="34" charset="0"/>
              </a:defRPr>
            </a:lvl3pPr>
            <a:lvl4pPr marL="1600200" indent="-228600" defTabSz="1181100" eaLnBrk="0" hangingPunct="0">
              <a:defRPr>
                <a:solidFill>
                  <a:schemeClr val="tx1"/>
                </a:solidFill>
                <a:latin typeface="Arial" panose="020B0604020202020204" pitchFamily="34" charset="0"/>
              </a:defRPr>
            </a:lvl4pPr>
            <a:lvl5pPr marL="2057400" indent="-228600" defTabSz="1181100" eaLnBrk="0" hangingPunct="0">
              <a:defRPr>
                <a:solidFill>
                  <a:schemeClr val="tx1"/>
                </a:solidFill>
                <a:latin typeface="Arial" panose="020B0604020202020204" pitchFamily="34" charset="0"/>
              </a:defRPr>
            </a:lvl5pPr>
            <a:lvl6pPr marL="2514600" indent="-228600" defTabSz="1181100" eaLnBrk="0" fontAlgn="base" hangingPunct="0">
              <a:spcBef>
                <a:spcPct val="0"/>
              </a:spcBef>
              <a:spcAft>
                <a:spcPct val="0"/>
              </a:spcAft>
              <a:defRPr>
                <a:solidFill>
                  <a:schemeClr val="tx1"/>
                </a:solidFill>
                <a:latin typeface="Arial" panose="020B0604020202020204" pitchFamily="34" charset="0"/>
              </a:defRPr>
            </a:lvl6pPr>
            <a:lvl7pPr marL="2971800" indent="-228600" defTabSz="1181100" eaLnBrk="0" fontAlgn="base" hangingPunct="0">
              <a:spcBef>
                <a:spcPct val="0"/>
              </a:spcBef>
              <a:spcAft>
                <a:spcPct val="0"/>
              </a:spcAft>
              <a:defRPr>
                <a:solidFill>
                  <a:schemeClr val="tx1"/>
                </a:solidFill>
                <a:latin typeface="Arial" panose="020B0604020202020204" pitchFamily="34" charset="0"/>
              </a:defRPr>
            </a:lvl7pPr>
            <a:lvl8pPr marL="3429000" indent="-228600" defTabSz="1181100" eaLnBrk="0" fontAlgn="base" hangingPunct="0">
              <a:spcBef>
                <a:spcPct val="0"/>
              </a:spcBef>
              <a:spcAft>
                <a:spcPct val="0"/>
              </a:spcAft>
              <a:defRPr>
                <a:solidFill>
                  <a:schemeClr val="tx1"/>
                </a:solidFill>
                <a:latin typeface="Arial" panose="020B0604020202020204" pitchFamily="34" charset="0"/>
              </a:defRPr>
            </a:lvl8pPr>
            <a:lvl9pPr marL="3886200" indent="-228600" defTabSz="11811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a:solidFill>
                  <a:srgbClr val="000000"/>
                </a:solidFill>
              </a:rPr>
              <a:t>Support</a:t>
            </a:r>
          </a:p>
          <a:p>
            <a:pPr algn="ctr" eaLnBrk="1" hangingPunct="1"/>
            <a:r>
              <a:rPr lang="en-US" altLang="en-US" sz="1200">
                <a:solidFill>
                  <a:srgbClr val="000000"/>
                </a:solidFill>
              </a:rPr>
              <a:t>Validation &amp;</a:t>
            </a:r>
            <a:br>
              <a:rPr lang="en-US" altLang="en-US" sz="1200">
                <a:solidFill>
                  <a:srgbClr val="000000"/>
                </a:solidFill>
              </a:rPr>
            </a:br>
            <a:r>
              <a:rPr lang="en-US" altLang="en-US" sz="1200">
                <a:solidFill>
                  <a:srgbClr val="000000"/>
                </a:solidFill>
              </a:rPr>
              <a:t>Verification</a:t>
            </a:r>
          </a:p>
        </p:txBody>
      </p:sp>
      <p:sp>
        <p:nvSpPr>
          <p:cNvPr id="17" name="Rectangle 13"/>
          <p:cNvSpPr>
            <a:spLocks noChangeArrowheads="1"/>
          </p:cNvSpPr>
          <p:nvPr/>
        </p:nvSpPr>
        <p:spPr bwMode="auto">
          <a:xfrm>
            <a:off x="485775" y="1568450"/>
            <a:ext cx="1106488" cy="722313"/>
          </a:xfrm>
          <a:prstGeom prst="rect">
            <a:avLst/>
          </a:prstGeom>
          <a:solidFill>
            <a:srgbClr val="FDC0E5"/>
          </a:solidFill>
          <a:ln w="12700">
            <a:solidFill>
              <a:srgbClr val="000000"/>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18" name="Rectangle 14"/>
          <p:cNvSpPr>
            <a:spLocks noChangeArrowheads="1"/>
          </p:cNvSpPr>
          <p:nvPr/>
        </p:nvSpPr>
        <p:spPr bwMode="auto">
          <a:xfrm>
            <a:off x="500063" y="1611313"/>
            <a:ext cx="1104900" cy="652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4775" tIns="52388" rIns="104775" bIns="52388" anchor="ctr"/>
          <a:lstStyle>
            <a:lvl1pPr defTabSz="1181100" eaLnBrk="0" hangingPunct="0">
              <a:defRPr>
                <a:solidFill>
                  <a:schemeClr val="tx1"/>
                </a:solidFill>
                <a:latin typeface="Arial" panose="020B0604020202020204" pitchFamily="34" charset="0"/>
              </a:defRPr>
            </a:lvl1pPr>
            <a:lvl2pPr marL="742950" indent="-285750" defTabSz="1181100" eaLnBrk="0" hangingPunct="0">
              <a:defRPr>
                <a:solidFill>
                  <a:schemeClr val="tx1"/>
                </a:solidFill>
                <a:latin typeface="Arial" panose="020B0604020202020204" pitchFamily="34" charset="0"/>
              </a:defRPr>
            </a:lvl2pPr>
            <a:lvl3pPr marL="1143000" indent="-228600" defTabSz="1181100" eaLnBrk="0" hangingPunct="0">
              <a:defRPr>
                <a:solidFill>
                  <a:schemeClr val="tx1"/>
                </a:solidFill>
                <a:latin typeface="Arial" panose="020B0604020202020204" pitchFamily="34" charset="0"/>
              </a:defRPr>
            </a:lvl3pPr>
            <a:lvl4pPr marL="1600200" indent="-228600" defTabSz="1181100" eaLnBrk="0" hangingPunct="0">
              <a:defRPr>
                <a:solidFill>
                  <a:schemeClr val="tx1"/>
                </a:solidFill>
                <a:latin typeface="Arial" panose="020B0604020202020204" pitchFamily="34" charset="0"/>
              </a:defRPr>
            </a:lvl4pPr>
            <a:lvl5pPr marL="2057400" indent="-228600" defTabSz="1181100" eaLnBrk="0" hangingPunct="0">
              <a:defRPr>
                <a:solidFill>
                  <a:schemeClr val="tx1"/>
                </a:solidFill>
                <a:latin typeface="Arial" panose="020B0604020202020204" pitchFamily="34" charset="0"/>
              </a:defRPr>
            </a:lvl5pPr>
            <a:lvl6pPr marL="2514600" indent="-228600" defTabSz="1181100" eaLnBrk="0" fontAlgn="base" hangingPunct="0">
              <a:spcBef>
                <a:spcPct val="0"/>
              </a:spcBef>
              <a:spcAft>
                <a:spcPct val="0"/>
              </a:spcAft>
              <a:defRPr>
                <a:solidFill>
                  <a:schemeClr val="tx1"/>
                </a:solidFill>
                <a:latin typeface="Arial" panose="020B0604020202020204" pitchFamily="34" charset="0"/>
              </a:defRPr>
            </a:lvl6pPr>
            <a:lvl7pPr marL="2971800" indent="-228600" defTabSz="1181100" eaLnBrk="0" fontAlgn="base" hangingPunct="0">
              <a:spcBef>
                <a:spcPct val="0"/>
              </a:spcBef>
              <a:spcAft>
                <a:spcPct val="0"/>
              </a:spcAft>
              <a:defRPr>
                <a:solidFill>
                  <a:schemeClr val="tx1"/>
                </a:solidFill>
                <a:latin typeface="Arial" panose="020B0604020202020204" pitchFamily="34" charset="0"/>
              </a:defRPr>
            </a:lvl7pPr>
            <a:lvl8pPr marL="3429000" indent="-228600" defTabSz="1181100" eaLnBrk="0" fontAlgn="base" hangingPunct="0">
              <a:spcBef>
                <a:spcPct val="0"/>
              </a:spcBef>
              <a:spcAft>
                <a:spcPct val="0"/>
              </a:spcAft>
              <a:defRPr>
                <a:solidFill>
                  <a:schemeClr val="tx1"/>
                </a:solidFill>
                <a:latin typeface="Arial" panose="020B0604020202020204" pitchFamily="34" charset="0"/>
              </a:defRPr>
            </a:lvl8pPr>
            <a:lvl9pPr marL="3886200" indent="-228600" defTabSz="11811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a:solidFill>
                  <a:srgbClr val="000000"/>
                </a:solidFill>
              </a:rPr>
              <a:t>Analyze</a:t>
            </a:r>
            <a:br>
              <a:rPr lang="en-US" altLang="en-US" sz="1200">
                <a:solidFill>
                  <a:srgbClr val="000000"/>
                </a:solidFill>
              </a:rPr>
            </a:br>
            <a:r>
              <a:rPr lang="en-US" altLang="en-US" sz="1200">
                <a:solidFill>
                  <a:srgbClr val="000000"/>
                </a:solidFill>
              </a:rPr>
              <a:t>Stakeholder</a:t>
            </a:r>
          </a:p>
          <a:p>
            <a:pPr algn="ctr" eaLnBrk="1" hangingPunct="1"/>
            <a:r>
              <a:rPr lang="en-US" altLang="en-US" sz="1200">
                <a:solidFill>
                  <a:srgbClr val="000000"/>
                </a:solidFill>
              </a:rPr>
              <a:t>Needs</a:t>
            </a:r>
          </a:p>
        </p:txBody>
      </p:sp>
      <p:sp>
        <p:nvSpPr>
          <p:cNvPr id="16400" name="Rectangle 15"/>
          <p:cNvSpPr>
            <a:spLocks noChangeArrowheads="1"/>
          </p:cNvSpPr>
          <p:nvPr/>
        </p:nvSpPr>
        <p:spPr bwMode="auto">
          <a:xfrm>
            <a:off x="4572000" y="1752600"/>
            <a:ext cx="4157663"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4775" tIns="52388" rIns="104775" bIns="52388">
            <a:spAutoFit/>
          </a:bodyPr>
          <a:lstStyle>
            <a:lvl1pPr defTabSz="1181100" eaLnBrk="0" hangingPunct="0">
              <a:defRPr>
                <a:solidFill>
                  <a:schemeClr val="tx1"/>
                </a:solidFill>
                <a:latin typeface="Arial" panose="020B0604020202020204" pitchFamily="34" charset="0"/>
              </a:defRPr>
            </a:lvl1pPr>
            <a:lvl2pPr marL="742950" indent="-285750" defTabSz="1181100" eaLnBrk="0" hangingPunct="0">
              <a:defRPr>
                <a:solidFill>
                  <a:schemeClr val="tx1"/>
                </a:solidFill>
                <a:latin typeface="Arial" panose="020B0604020202020204" pitchFamily="34" charset="0"/>
              </a:defRPr>
            </a:lvl2pPr>
            <a:lvl3pPr marL="1143000" indent="-228600" defTabSz="1181100" eaLnBrk="0" hangingPunct="0">
              <a:defRPr>
                <a:solidFill>
                  <a:schemeClr val="tx1"/>
                </a:solidFill>
                <a:latin typeface="Arial" panose="020B0604020202020204" pitchFamily="34" charset="0"/>
              </a:defRPr>
            </a:lvl3pPr>
            <a:lvl4pPr marL="1600200" indent="-228600" defTabSz="1181100" eaLnBrk="0" hangingPunct="0">
              <a:defRPr>
                <a:solidFill>
                  <a:schemeClr val="tx1"/>
                </a:solidFill>
                <a:latin typeface="Arial" panose="020B0604020202020204" pitchFamily="34" charset="0"/>
              </a:defRPr>
            </a:lvl4pPr>
            <a:lvl5pPr marL="2057400" indent="-228600" defTabSz="1181100" eaLnBrk="0" hangingPunct="0">
              <a:defRPr>
                <a:solidFill>
                  <a:schemeClr val="tx1"/>
                </a:solidFill>
                <a:latin typeface="Arial" panose="020B0604020202020204" pitchFamily="34" charset="0"/>
              </a:defRPr>
            </a:lvl5pPr>
            <a:lvl6pPr marL="2514600" indent="-228600" defTabSz="1181100" eaLnBrk="0" fontAlgn="base" hangingPunct="0">
              <a:spcBef>
                <a:spcPct val="0"/>
              </a:spcBef>
              <a:spcAft>
                <a:spcPct val="0"/>
              </a:spcAft>
              <a:defRPr>
                <a:solidFill>
                  <a:schemeClr val="tx1"/>
                </a:solidFill>
                <a:latin typeface="Arial" panose="020B0604020202020204" pitchFamily="34" charset="0"/>
              </a:defRPr>
            </a:lvl6pPr>
            <a:lvl7pPr marL="2971800" indent="-228600" defTabSz="1181100" eaLnBrk="0" fontAlgn="base" hangingPunct="0">
              <a:spcBef>
                <a:spcPct val="0"/>
              </a:spcBef>
              <a:spcAft>
                <a:spcPct val="0"/>
              </a:spcAft>
              <a:defRPr>
                <a:solidFill>
                  <a:schemeClr val="tx1"/>
                </a:solidFill>
                <a:latin typeface="Arial" panose="020B0604020202020204" pitchFamily="34" charset="0"/>
              </a:defRPr>
            </a:lvl7pPr>
            <a:lvl8pPr marL="3429000" indent="-228600" defTabSz="1181100" eaLnBrk="0" fontAlgn="base" hangingPunct="0">
              <a:spcBef>
                <a:spcPct val="0"/>
              </a:spcBef>
              <a:spcAft>
                <a:spcPct val="0"/>
              </a:spcAft>
              <a:defRPr>
                <a:solidFill>
                  <a:schemeClr val="tx1"/>
                </a:solidFill>
                <a:latin typeface="Arial" panose="020B0604020202020204" pitchFamily="34" charset="0"/>
              </a:defRPr>
            </a:lvl8pPr>
            <a:lvl9pPr marL="3886200" indent="-228600" defTabSz="11811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t>Major SE Development Activities</a:t>
            </a:r>
          </a:p>
        </p:txBody>
      </p:sp>
      <p:sp>
        <p:nvSpPr>
          <p:cNvPr id="16401" name="Rectangle 16"/>
          <p:cNvSpPr>
            <a:spLocks noChangeArrowheads="1"/>
          </p:cNvSpPr>
          <p:nvPr/>
        </p:nvSpPr>
        <p:spPr bwMode="auto">
          <a:xfrm>
            <a:off x="823913" y="5962650"/>
            <a:ext cx="2946400"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4775" tIns="52388" rIns="104775" bIns="52388">
            <a:spAutoFit/>
          </a:bodyPr>
          <a:lstStyle>
            <a:lvl1pPr defTabSz="1181100" eaLnBrk="0" hangingPunct="0">
              <a:defRPr>
                <a:solidFill>
                  <a:schemeClr val="tx1"/>
                </a:solidFill>
                <a:latin typeface="Arial" panose="020B0604020202020204" pitchFamily="34" charset="0"/>
              </a:defRPr>
            </a:lvl1pPr>
            <a:lvl2pPr marL="742950" indent="-285750" defTabSz="1181100" eaLnBrk="0" hangingPunct="0">
              <a:defRPr>
                <a:solidFill>
                  <a:schemeClr val="tx1"/>
                </a:solidFill>
                <a:latin typeface="Arial" panose="020B0604020202020204" pitchFamily="34" charset="0"/>
              </a:defRPr>
            </a:lvl2pPr>
            <a:lvl3pPr marL="1143000" indent="-228600" defTabSz="1181100" eaLnBrk="0" hangingPunct="0">
              <a:defRPr>
                <a:solidFill>
                  <a:schemeClr val="tx1"/>
                </a:solidFill>
                <a:latin typeface="Arial" panose="020B0604020202020204" pitchFamily="34" charset="0"/>
              </a:defRPr>
            </a:lvl3pPr>
            <a:lvl4pPr marL="1600200" indent="-228600" defTabSz="1181100" eaLnBrk="0" hangingPunct="0">
              <a:defRPr>
                <a:solidFill>
                  <a:schemeClr val="tx1"/>
                </a:solidFill>
                <a:latin typeface="Arial" panose="020B0604020202020204" pitchFamily="34" charset="0"/>
              </a:defRPr>
            </a:lvl4pPr>
            <a:lvl5pPr marL="2057400" indent="-228600" defTabSz="1181100" eaLnBrk="0" hangingPunct="0">
              <a:defRPr>
                <a:solidFill>
                  <a:schemeClr val="tx1"/>
                </a:solidFill>
                <a:latin typeface="Arial" panose="020B0604020202020204" pitchFamily="34" charset="0"/>
              </a:defRPr>
            </a:lvl5pPr>
            <a:lvl6pPr marL="2514600" indent="-228600" defTabSz="1181100" eaLnBrk="0" fontAlgn="base" hangingPunct="0">
              <a:spcBef>
                <a:spcPct val="0"/>
              </a:spcBef>
              <a:spcAft>
                <a:spcPct val="0"/>
              </a:spcAft>
              <a:defRPr>
                <a:solidFill>
                  <a:schemeClr val="tx1"/>
                </a:solidFill>
                <a:latin typeface="Arial" panose="020B0604020202020204" pitchFamily="34" charset="0"/>
              </a:defRPr>
            </a:lvl6pPr>
            <a:lvl7pPr marL="2971800" indent="-228600" defTabSz="1181100" eaLnBrk="0" fontAlgn="base" hangingPunct="0">
              <a:spcBef>
                <a:spcPct val="0"/>
              </a:spcBef>
              <a:spcAft>
                <a:spcPct val="0"/>
              </a:spcAft>
              <a:defRPr>
                <a:solidFill>
                  <a:schemeClr val="tx1"/>
                </a:solidFill>
                <a:latin typeface="Arial" panose="020B0604020202020204" pitchFamily="34" charset="0"/>
              </a:defRPr>
            </a:lvl7pPr>
            <a:lvl8pPr marL="3429000" indent="-228600" defTabSz="1181100" eaLnBrk="0" fontAlgn="base" hangingPunct="0">
              <a:spcBef>
                <a:spcPct val="0"/>
              </a:spcBef>
              <a:spcAft>
                <a:spcPct val="0"/>
              </a:spcAft>
              <a:defRPr>
                <a:solidFill>
                  <a:schemeClr val="tx1"/>
                </a:solidFill>
                <a:latin typeface="Arial" panose="020B0604020202020204" pitchFamily="34" charset="0"/>
              </a:defRPr>
            </a:lvl8pPr>
            <a:lvl9pPr marL="3886200" indent="-228600" defTabSz="11811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t>Common Subactivities</a:t>
            </a:r>
          </a:p>
        </p:txBody>
      </p:sp>
      <p:sp>
        <p:nvSpPr>
          <p:cNvPr id="21" name="Line 17"/>
          <p:cNvSpPr>
            <a:spLocks noChangeShapeType="1"/>
          </p:cNvSpPr>
          <p:nvPr/>
        </p:nvSpPr>
        <p:spPr bwMode="auto">
          <a:xfrm>
            <a:off x="228600" y="2371725"/>
            <a:ext cx="6858000" cy="4038600"/>
          </a:xfrm>
          <a:prstGeom prst="line">
            <a:avLst/>
          </a:prstGeom>
          <a:noFill/>
          <a:ln w="57150">
            <a:solidFill>
              <a:schemeClr val="tx1"/>
            </a:solidFill>
            <a:round/>
            <a:headEnd/>
            <a:tailEnd/>
          </a:ln>
          <a:effectLst/>
        </p:spPr>
        <p:txBody>
          <a:bodyPr/>
          <a:lstStyle/>
          <a:p>
            <a:pPr>
              <a:defRPr/>
            </a:pPr>
            <a:endParaRPr lang="en-US">
              <a:effectLst>
                <a:outerShdw blurRad="38100" dist="38100" dir="2700000" algn="tl">
                  <a:srgbClr val="000000">
                    <a:alpha val="43137"/>
                  </a:srgbClr>
                </a:outerShdw>
              </a:effectLst>
              <a:latin typeface="Arial" charset="0"/>
            </a:endParaRPr>
          </a:p>
        </p:txBody>
      </p:sp>
      <p:sp>
        <p:nvSpPr>
          <p:cNvPr id="22" name="Text Box 18"/>
          <p:cNvSpPr txBox="1">
            <a:spLocks noChangeArrowheads="1"/>
          </p:cNvSpPr>
          <p:nvPr/>
        </p:nvSpPr>
        <p:spPr bwMode="auto">
          <a:xfrm>
            <a:off x="1457325" y="4132263"/>
            <a:ext cx="21685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r>
              <a:rPr lang="en-US" altLang="en-US" sz="1400">
                <a:solidFill>
                  <a:schemeClr val="tx2"/>
                </a:solidFill>
                <a:latin typeface="Tahoma" panose="020B0604030504040204" pitchFamily="34" charset="0"/>
              </a:rPr>
              <a:t>Critical parameters</a:t>
            </a:r>
          </a:p>
          <a:p>
            <a:pPr eaLnBrk="1" hangingPunct="1">
              <a:buFontTx/>
              <a:buChar char="•"/>
            </a:pPr>
            <a:r>
              <a:rPr lang="en-US" altLang="en-US" sz="1400">
                <a:solidFill>
                  <a:schemeClr val="tx2"/>
                </a:solidFill>
                <a:latin typeface="Tahoma" panose="020B0604030504040204" pitchFamily="34" charset="0"/>
              </a:rPr>
              <a:t>Trade studies &amp; analysis</a:t>
            </a:r>
          </a:p>
        </p:txBody>
      </p:sp>
      <p:sp>
        <p:nvSpPr>
          <p:cNvPr id="23" name="Text Box 19"/>
          <p:cNvSpPr txBox="1">
            <a:spLocks noChangeArrowheads="1"/>
          </p:cNvSpPr>
          <p:nvPr/>
        </p:nvSpPr>
        <p:spPr bwMode="auto">
          <a:xfrm>
            <a:off x="3548063" y="5038725"/>
            <a:ext cx="1716087"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r>
              <a:rPr lang="en-US" altLang="en-US" sz="1400">
                <a:solidFill>
                  <a:schemeClr val="tx2"/>
                </a:solidFill>
                <a:latin typeface="Tahoma" panose="020B0604030504040204" pitchFamily="34" charset="0"/>
              </a:rPr>
              <a:t>Test cases</a:t>
            </a:r>
          </a:p>
          <a:p>
            <a:pPr eaLnBrk="1" hangingPunct="1">
              <a:buFontTx/>
              <a:buChar char="•"/>
            </a:pPr>
            <a:r>
              <a:rPr lang="en-US" altLang="en-US" sz="1400">
                <a:solidFill>
                  <a:schemeClr val="tx2"/>
                </a:solidFill>
                <a:latin typeface="Tahoma" panose="020B0604030504040204" pitchFamily="34" charset="0"/>
              </a:rPr>
              <a:t>Test procedures</a:t>
            </a:r>
          </a:p>
        </p:txBody>
      </p:sp>
      <p:sp>
        <p:nvSpPr>
          <p:cNvPr id="24" name="Text Box 20"/>
          <p:cNvSpPr txBox="1">
            <a:spLocks noChangeArrowheads="1"/>
          </p:cNvSpPr>
          <p:nvPr/>
        </p:nvSpPr>
        <p:spPr bwMode="auto">
          <a:xfrm>
            <a:off x="1609725" y="1538288"/>
            <a:ext cx="1663700" cy="738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r>
              <a:rPr lang="en-US" altLang="en-US" sz="1400" dirty="0">
                <a:solidFill>
                  <a:schemeClr val="tx2"/>
                </a:solidFill>
                <a:latin typeface="Tahoma" panose="020B0604030504040204" pitchFamily="34" charset="0"/>
              </a:rPr>
              <a:t>Causal analysis</a:t>
            </a:r>
          </a:p>
          <a:p>
            <a:pPr eaLnBrk="1" hangingPunct="1">
              <a:buFontTx/>
              <a:buChar char="•"/>
            </a:pPr>
            <a:r>
              <a:rPr lang="en-US" altLang="en-US" sz="1400" dirty="0">
                <a:solidFill>
                  <a:schemeClr val="tx2"/>
                </a:solidFill>
                <a:latin typeface="Tahoma" panose="020B0604030504040204" pitchFamily="34" charset="0"/>
              </a:rPr>
              <a:t>Mission use cases</a:t>
            </a:r>
          </a:p>
          <a:p>
            <a:pPr eaLnBrk="1" hangingPunct="1">
              <a:buFontTx/>
              <a:buChar char="•"/>
            </a:pPr>
            <a:r>
              <a:rPr lang="en-US" altLang="en-US" sz="1400" dirty="0">
                <a:solidFill>
                  <a:schemeClr val="tx2"/>
                </a:solidFill>
                <a:latin typeface="Tahoma" panose="020B0604030504040204" pitchFamily="34" charset="0"/>
              </a:rPr>
              <a:t>Domain model</a:t>
            </a:r>
          </a:p>
        </p:txBody>
      </p:sp>
      <p:sp>
        <p:nvSpPr>
          <p:cNvPr id="25" name="Text Box 21"/>
          <p:cNvSpPr txBox="1">
            <a:spLocks noChangeArrowheads="1"/>
          </p:cNvSpPr>
          <p:nvPr/>
        </p:nvSpPr>
        <p:spPr bwMode="auto">
          <a:xfrm>
            <a:off x="3328988" y="2676525"/>
            <a:ext cx="1630362"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r>
              <a:rPr lang="en-US" altLang="en-US" sz="1400">
                <a:solidFill>
                  <a:schemeClr val="tx2"/>
                </a:solidFill>
                <a:latin typeface="Tahoma" panose="020B0604030504040204" pitchFamily="34" charset="0"/>
              </a:rPr>
              <a:t>System context</a:t>
            </a:r>
          </a:p>
          <a:p>
            <a:pPr eaLnBrk="1" hangingPunct="1">
              <a:buFontTx/>
              <a:buChar char="•"/>
            </a:pPr>
            <a:r>
              <a:rPr lang="en-US" altLang="en-US" sz="1400">
                <a:solidFill>
                  <a:schemeClr val="tx2"/>
                </a:solidFill>
                <a:latin typeface="Tahoma" panose="020B0604030504040204" pitchFamily="34" charset="0"/>
              </a:rPr>
              <a:t>System scenarios</a:t>
            </a:r>
          </a:p>
        </p:txBody>
      </p:sp>
      <p:sp>
        <p:nvSpPr>
          <p:cNvPr id="27" name="Text Box 23"/>
          <p:cNvSpPr txBox="1">
            <a:spLocks noChangeArrowheads="1"/>
          </p:cNvSpPr>
          <p:nvPr/>
        </p:nvSpPr>
        <p:spPr bwMode="auto">
          <a:xfrm>
            <a:off x="6929438" y="4733925"/>
            <a:ext cx="2328862" cy="954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r>
              <a:rPr lang="en-US" altLang="en-US" sz="1400">
                <a:solidFill>
                  <a:schemeClr val="tx2"/>
                </a:solidFill>
                <a:latin typeface="Tahoma" panose="020B0604030504040204" pitchFamily="34" charset="0"/>
              </a:rPr>
              <a:t>System nodes</a:t>
            </a:r>
          </a:p>
          <a:p>
            <a:pPr eaLnBrk="1" hangingPunct="1">
              <a:buFontTx/>
              <a:buChar char="•"/>
            </a:pPr>
            <a:r>
              <a:rPr lang="en-US" altLang="en-US" sz="1400">
                <a:solidFill>
                  <a:schemeClr val="tx2"/>
                </a:solidFill>
                <a:latin typeface="Tahoma" panose="020B0604030504040204" pitchFamily="34" charset="0"/>
              </a:rPr>
              <a:t>HW/SW/Data architecture</a:t>
            </a:r>
          </a:p>
          <a:p>
            <a:pPr eaLnBrk="1" hangingPunct="1">
              <a:buFontTx/>
              <a:buChar char="•"/>
            </a:pPr>
            <a:r>
              <a:rPr lang="en-US" altLang="en-US" sz="1400">
                <a:solidFill>
                  <a:schemeClr val="tx2"/>
                </a:solidFill>
                <a:latin typeface="Tahoma" panose="020B0604030504040204" pitchFamily="34" charset="0"/>
              </a:rPr>
              <a:t>Physical interconnection</a:t>
            </a:r>
          </a:p>
          <a:p>
            <a:pPr eaLnBrk="1" hangingPunct="1">
              <a:buFontTx/>
              <a:buChar char="•"/>
            </a:pPr>
            <a:r>
              <a:rPr lang="en-US" altLang="en-US" sz="1400">
                <a:solidFill>
                  <a:schemeClr val="tx2"/>
                </a:solidFill>
                <a:latin typeface="Tahoma" panose="020B0604030504040204" pitchFamily="34" charset="0"/>
              </a:rPr>
              <a:t>Component specs</a:t>
            </a:r>
          </a:p>
        </p:txBody>
      </p:sp>
      <p:sp>
        <p:nvSpPr>
          <p:cNvPr id="28" name="Rectangle 24"/>
          <p:cNvSpPr>
            <a:spLocks noChangeArrowheads="1"/>
          </p:cNvSpPr>
          <p:nvPr/>
        </p:nvSpPr>
        <p:spPr bwMode="auto">
          <a:xfrm>
            <a:off x="373063" y="5003800"/>
            <a:ext cx="1106487" cy="722313"/>
          </a:xfrm>
          <a:prstGeom prst="rect">
            <a:avLst/>
          </a:prstGeom>
          <a:solidFill>
            <a:srgbClr val="99FFCC"/>
          </a:solidFill>
          <a:ln w="12700">
            <a:solidFill>
              <a:srgbClr val="000000"/>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29" name="Rectangle 25"/>
          <p:cNvSpPr>
            <a:spLocks noChangeArrowheads="1"/>
          </p:cNvSpPr>
          <p:nvPr/>
        </p:nvSpPr>
        <p:spPr bwMode="auto">
          <a:xfrm>
            <a:off x="355600" y="4979988"/>
            <a:ext cx="1166813"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4775" tIns="52388" rIns="104775" bIns="52388" anchor="ctr">
            <a:spAutoFit/>
          </a:bodyPr>
          <a:lstStyle>
            <a:lvl1pPr defTabSz="1181100" eaLnBrk="0" hangingPunct="0">
              <a:defRPr>
                <a:solidFill>
                  <a:schemeClr val="tx1"/>
                </a:solidFill>
                <a:latin typeface="Arial" panose="020B0604020202020204" pitchFamily="34" charset="0"/>
              </a:defRPr>
            </a:lvl1pPr>
            <a:lvl2pPr marL="742950" indent="-285750" defTabSz="1181100" eaLnBrk="0" hangingPunct="0">
              <a:defRPr>
                <a:solidFill>
                  <a:schemeClr val="tx1"/>
                </a:solidFill>
                <a:latin typeface="Arial" panose="020B0604020202020204" pitchFamily="34" charset="0"/>
              </a:defRPr>
            </a:lvl2pPr>
            <a:lvl3pPr marL="1143000" indent="-228600" defTabSz="1181100" eaLnBrk="0" hangingPunct="0">
              <a:defRPr>
                <a:solidFill>
                  <a:schemeClr val="tx1"/>
                </a:solidFill>
                <a:latin typeface="Arial" panose="020B0604020202020204" pitchFamily="34" charset="0"/>
              </a:defRPr>
            </a:lvl3pPr>
            <a:lvl4pPr marL="1600200" indent="-228600" defTabSz="1181100" eaLnBrk="0" hangingPunct="0">
              <a:defRPr>
                <a:solidFill>
                  <a:schemeClr val="tx1"/>
                </a:solidFill>
                <a:latin typeface="Arial" panose="020B0604020202020204" pitchFamily="34" charset="0"/>
              </a:defRPr>
            </a:lvl4pPr>
            <a:lvl5pPr marL="2057400" indent="-228600" defTabSz="1181100" eaLnBrk="0" hangingPunct="0">
              <a:defRPr>
                <a:solidFill>
                  <a:schemeClr val="tx1"/>
                </a:solidFill>
                <a:latin typeface="Arial" panose="020B0604020202020204" pitchFamily="34" charset="0"/>
              </a:defRPr>
            </a:lvl5pPr>
            <a:lvl6pPr marL="2514600" indent="-228600" defTabSz="1181100" eaLnBrk="0" fontAlgn="base" hangingPunct="0">
              <a:spcBef>
                <a:spcPct val="0"/>
              </a:spcBef>
              <a:spcAft>
                <a:spcPct val="0"/>
              </a:spcAft>
              <a:defRPr>
                <a:solidFill>
                  <a:schemeClr val="tx1"/>
                </a:solidFill>
                <a:latin typeface="Arial" panose="020B0604020202020204" pitchFamily="34" charset="0"/>
              </a:defRPr>
            </a:lvl6pPr>
            <a:lvl7pPr marL="2971800" indent="-228600" defTabSz="1181100" eaLnBrk="0" fontAlgn="base" hangingPunct="0">
              <a:spcBef>
                <a:spcPct val="0"/>
              </a:spcBef>
              <a:spcAft>
                <a:spcPct val="0"/>
              </a:spcAft>
              <a:defRPr>
                <a:solidFill>
                  <a:schemeClr val="tx1"/>
                </a:solidFill>
                <a:latin typeface="Arial" panose="020B0604020202020204" pitchFamily="34" charset="0"/>
              </a:defRPr>
            </a:lvl7pPr>
            <a:lvl8pPr marL="3429000" indent="-228600" defTabSz="1181100" eaLnBrk="0" fontAlgn="base" hangingPunct="0">
              <a:spcBef>
                <a:spcPct val="0"/>
              </a:spcBef>
              <a:spcAft>
                <a:spcPct val="0"/>
              </a:spcAft>
              <a:defRPr>
                <a:solidFill>
                  <a:schemeClr val="tx1"/>
                </a:solidFill>
                <a:latin typeface="Arial" panose="020B0604020202020204" pitchFamily="34" charset="0"/>
              </a:defRPr>
            </a:lvl8pPr>
            <a:lvl9pPr marL="3886200" indent="-228600" defTabSz="11811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a:solidFill>
                  <a:srgbClr val="000000"/>
                </a:solidFill>
              </a:rPr>
              <a:t>Manage</a:t>
            </a:r>
          </a:p>
          <a:p>
            <a:pPr algn="ctr" eaLnBrk="1" hangingPunct="1"/>
            <a:r>
              <a:rPr lang="en-US" altLang="en-US" sz="1200">
                <a:solidFill>
                  <a:srgbClr val="000000"/>
                </a:solidFill>
              </a:rPr>
              <a:t>Requirements</a:t>
            </a:r>
          </a:p>
          <a:p>
            <a:pPr algn="ctr" eaLnBrk="1" hangingPunct="1"/>
            <a:r>
              <a:rPr lang="en-US" altLang="en-US" sz="1200">
                <a:solidFill>
                  <a:srgbClr val="000000"/>
                </a:solidFill>
              </a:rPr>
              <a:t>Traceability</a:t>
            </a:r>
          </a:p>
        </p:txBody>
      </p:sp>
      <p:sp>
        <p:nvSpPr>
          <p:cNvPr id="30" name="Text Box 26"/>
          <p:cNvSpPr txBox="1">
            <a:spLocks noChangeArrowheads="1"/>
          </p:cNvSpPr>
          <p:nvPr/>
        </p:nvSpPr>
        <p:spPr bwMode="auto">
          <a:xfrm>
            <a:off x="1476375" y="5000625"/>
            <a:ext cx="833438"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r>
              <a:rPr lang="en-US" altLang="en-US" sz="1400">
                <a:solidFill>
                  <a:schemeClr val="tx2"/>
                </a:solidFill>
                <a:latin typeface="Tahoma" panose="020B0604030504040204" pitchFamily="34" charset="0"/>
              </a:rPr>
              <a:t>Reqt’s</a:t>
            </a:r>
          </a:p>
          <a:p>
            <a:pPr eaLnBrk="1" hangingPunct="1"/>
            <a:r>
              <a:rPr lang="en-US" altLang="en-US" sz="1400">
                <a:solidFill>
                  <a:schemeClr val="tx2"/>
                </a:solidFill>
                <a:latin typeface="Tahoma" panose="020B0604030504040204" pitchFamily="34" charset="0"/>
              </a:rPr>
              <a:t>Trace</a:t>
            </a:r>
          </a:p>
        </p:txBody>
      </p:sp>
      <p:sp>
        <p:nvSpPr>
          <p:cNvPr id="37" name="Oval 36"/>
          <p:cNvSpPr/>
          <p:nvPr/>
        </p:nvSpPr>
        <p:spPr>
          <a:xfrm>
            <a:off x="42608" y="3935413"/>
            <a:ext cx="3303842" cy="89693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8" name="Oval 37"/>
          <p:cNvSpPr/>
          <p:nvPr/>
        </p:nvSpPr>
        <p:spPr>
          <a:xfrm>
            <a:off x="3883435" y="3506787"/>
            <a:ext cx="3917539" cy="1116013"/>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9" name="Oval 38"/>
          <p:cNvSpPr/>
          <p:nvPr/>
        </p:nvSpPr>
        <p:spPr>
          <a:xfrm>
            <a:off x="5486400" y="4747418"/>
            <a:ext cx="3534806" cy="891382"/>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40" name="Oval 39"/>
          <p:cNvSpPr/>
          <p:nvPr/>
        </p:nvSpPr>
        <p:spPr>
          <a:xfrm>
            <a:off x="2012029" y="2520951"/>
            <a:ext cx="4277646" cy="912811"/>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41" name="Oval 40"/>
          <p:cNvSpPr/>
          <p:nvPr/>
        </p:nvSpPr>
        <p:spPr>
          <a:xfrm>
            <a:off x="6292489" y="2133600"/>
            <a:ext cx="2775311" cy="97155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42" name="TextBox 41"/>
          <p:cNvSpPr txBox="1"/>
          <p:nvPr/>
        </p:nvSpPr>
        <p:spPr>
          <a:xfrm>
            <a:off x="6665913" y="2153244"/>
            <a:ext cx="2401887" cy="923330"/>
          </a:xfrm>
          <a:prstGeom prst="rect">
            <a:avLst/>
          </a:prstGeom>
          <a:noFill/>
        </p:spPr>
        <p:txBody>
          <a:bodyPr wrap="square" rtlCol="0">
            <a:spAutoFit/>
          </a:bodyPr>
          <a:lstStyle/>
          <a:p>
            <a:r>
              <a:rPr lang="en-US" b="1" dirty="0" smtClean="0"/>
              <a:t>Leverage executable project and system models - ESEM</a:t>
            </a:r>
            <a:endParaRPr lang="en-US" b="1" dirty="0"/>
          </a:p>
        </p:txBody>
      </p:sp>
      <p:cxnSp>
        <p:nvCxnSpPr>
          <p:cNvPr id="43" name="Curved Connector 42"/>
          <p:cNvCxnSpPr>
            <a:endCxn id="38" idx="7"/>
          </p:cNvCxnSpPr>
          <p:nvPr/>
        </p:nvCxnSpPr>
        <p:spPr>
          <a:xfrm>
            <a:off x="6179303" y="3151265"/>
            <a:ext cx="1047961" cy="518958"/>
          </a:xfrm>
          <a:prstGeom prst="curvedConnector2">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Curved Connector 43"/>
          <p:cNvCxnSpPr>
            <a:endCxn id="37" idx="0"/>
          </p:cNvCxnSpPr>
          <p:nvPr/>
        </p:nvCxnSpPr>
        <p:spPr>
          <a:xfrm rot="10800000" flipV="1">
            <a:off x="1694530" y="3797693"/>
            <a:ext cx="2436983" cy="137719"/>
          </a:xfrm>
          <a:prstGeom prst="curvedConnector2">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5" name="Curved Connector 44"/>
          <p:cNvCxnSpPr>
            <a:endCxn id="39" idx="7"/>
          </p:cNvCxnSpPr>
          <p:nvPr/>
        </p:nvCxnSpPr>
        <p:spPr>
          <a:xfrm>
            <a:off x="7620000" y="4329113"/>
            <a:ext cx="883546" cy="548845"/>
          </a:xfrm>
          <a:prstGeom prst="curvedConnector2">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6" name="Curved Connector 45"/>
          <p:cNvCxnSpPr>
            <a:endCxn id="37" idx="5"/>
          </p:cNvCxnSpPr>
          <p:nvPr/>
        </p:nvCxnSpPr>
        <p:spPr>
          <a:xfrm rot="10800000">
            <a:off x="2862614" y="4700997"/>
            <a:ext cx="2803730" cy="428528"/>
          </a:xfrm>
          <a:prstGeom prst="curvedConnector2">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8" name="Text Box 22"/>
          <p:cNvSpPr txBox="1">
            <a:spLocks noChangeArrowheads="1"/>
          </p:cNvSpPr>
          <p:nvPr/>
        </p:nvSpPr>
        <p:spPr bwMode="auto">
          <a:xfrm>
            <a:off x="5100638" y="3590925"/>
            <a:ext cx="2084387" cy="738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r>
              <a:rPr lang="en-US" altLang="en-US" sz="1400" dirty="0">
                <a:solidFill>
                  <a:schemeClr val="tx2"/>
                </a:solidFill>
                <a:latin typeface="Tahoma" panose="020B0604030504040204" pitchFamily="34" charset="0"/>
              </a:rPr>
              <a:t>Logical decomposition</a:t>
            </a:r>
          </a:p>
          <a:p>
            <a:pPr eaLnBrk="1" hangingPunct="1">
              <a:buFontTx/>
              <a:buChar char="•"/>
            </a:pPr>
            <a:r>
              <a:rPr lang="en-US" altLang="en-US" sz="1400" dirty="0">
                <a:solidFill>
                  <a:schemeClr val="tx2"/>
                </a:solidFill>
                <a:latin typeface="Tahoma" panose="020B0604030504040204" pitchFamily="34" charset="0"/>
              </a:rPr>
              <a:t>Logical scenarios</a:t>
            </a:r>
          </a:p>
          <a:p>
            <a:pPr eaLnBrk="1" hangingPunct="1">
              <a:buFontTx/>
              <a:buChar char="•"/>
            </a:pPr>
            <a:r>
              <a:rPr lang="en-US" altLang="en-US" sz="1400" dirty="0">
                <a:solidFill>
                  <a:schemeClr val="tx2"/>
                </a:solidFill>
                <a:latin typeface="Tahoma" panose="020B0604030504040204" pitchFamily="34" charset="0"/>
              </a:rPr>
              <a:t>Logical interconnection</a:t>
            </a:r>
          </a:p>
        </p:txBody>
      </p:sp>
      <p:sp>
        <p:nvSpPr>
          <p:cNvPr id="2" name="TextBox 1"/>
          <p:cNvSpPr txBox="1"/>
          <p:nvPr/>
        </p:nvSpPr>
        <p:spPr>
          <a:xfrm>
            <a:off x="56785" y="6334135"/>
            <a:ext cx="7666073" cy="276999"/>
          </a:xfrm>
          <a:prstGeom prst="rect">
            <a:avLst/>
          </a:prstGeom>
          <a:noFill/>
        </p:spPr>
        <p:txBody>
          <a:bodyPr wrap="none" rtlCol="0">
            <a:spAutoFit/>
          </a:bodyPr>
          <a:lstStyle/>
          <a:p>
            <a:r>
              <a:rPr lang="en-US" sz="1200" dirty="0" smtClean="0"/>
              <a:t>Credit: </a:t>
            </a:r>
            <a:r>
              <a:rPr lang="en-US" sz="1200" dirty="0"/>
              <a:t>Friedenthal S, Moore A., and Steiner R., [A Practical Guide to SysML 3rd Ed.] Morgan Kaufmann OMG Press, 2014</a:t>
            </a:r>
          </a:p>
        </p:txBody>
      </p:sp>
    </p:spTree>
    <p:extLst>
      <p:ext uri="{BB962C8B-B14F-4D97-AF65-F5344CB8AC3E}">
        <p14:creationId xmlns:p14="http://schemas.microsoft.com/office/powerpoint/2010/main" val="9156012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par>
                                <p:cTn id="45" presetID="2" presetClass="entr" presetSubtype="4" fill="hold" grpId="1"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4" presetClass="entr" presetSubtype="16"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box(in)">
                                      <p:cBhvr>
                                        <p:cTn id="69" dur="500"/>
                                        <p:tgtEl>
                                          <p:spTgt spid="24"/>
                                        </p:tgtEl>
                                      </p:cBhvr>
                                    </p:animEffect>
                                  </p:childTnLst>
                                </p:cTn>
                              </p:par>
                              <p:par>
                                <p:cTn id="70" presetID="4" presetClass="entr" presetSubtype="16"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box(in)">
                                      <p:cBhvr>
                                        <p:cTn id="72" dur="500"/>
                                        <p:tgtEl>
                                          <p:spTgt spid="25"/>
                                        </p:tgtEl>
                                      </p:cBhvr>
                                    </p:animEffect>
                                  </p:childTnLst>
                                </p:cTn>
                              </p:par>
                              <p:par>
                                <p:cTn id="73" presetID="4" presetClass="entr" presetSubtype="16"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box(in)">
                                      <p:cBhvr>
                                        <p:cTn id="75" dur="500"/>
                                        <p:tgtEl>
                                          <p:spTgt spid="27"/>
                                        </p:tgtEl>
                                      </p:cBhvr>
                                    </p:animEffect>
                                  </p:childTnLst>
                                </p:cTn>
                              </p:par>
                              <p:par>
                                <p:cTn id="76" presetID="4" presetClass="entr" presetSubtype="16"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box(in)">
                                      <p:cBhvr>
                                        <p:cTn id="78" dur="500"/>
                                        <p:tgtEl>
                                          <p:spTgt spid="23"/>
                                        </p:tgtEl>
                                      </p:cBhvr>
                                    </p:animEffect>
                                  </p:childTnLst>
                                </p:cTn>
                              </p:par>
                              <p:par>
                                <p:cTn id="79" presetID="4" presetClass="entr" presetSubtype="16"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box(in)">
                                      <p:cBhvr>
                                        <p:cTn id="81" dur="500"/>
                                        <p:tgtEl>
                                          <p:spTgt spid="22"/>
                                        </p:tgtEl>
                                      </p:cBhvr>
                                    </p:animEffect>
                                  </p:childTnLst>
                                </p:cTn>
                              </p:par>
                              <p:par>
                                <p:cTn id="82" presetID="4" presetClass="entr" presetSubtype="16"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box(in)">
                                      <p:cBhvr>
                                        <p:cTn id="84" dur="500"/>
                                        <p:tgtEl>
                                          <p:spTgt spid="30"/>
                                        </p:tgtEl>
                                      </p:cBhvr>
                                    </p:animEffect>
                                  </p:childTnLst>
                                </p:cTn>
                              </p:par>
                              <p:par>
                                <p:cTn id="85" presetID="4" presetClass="entr" presetSubtype="16" fill="hold" grpId="1"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box(in)">
                                      <p:cBhvr>
                                        <p:cTn id="87" dur="500"/>
                                        <p:tgtEl>
                                          <p:spTgt spid="23"/>
                                        </p:tgtEl>
                                      </p:cBhvr>
                                    </p:animEffect>
                                  </p:childTnLst>
                                </p:cTn>
                              </p:par>
                              <p:par>
                                <p:cTn id="88" presetID="4" presetClass="entr" presetSubtype="16" fill="hold" grpId="0" nodeType="with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box(in)">
                                      <p:cBhvr>
                                        <p:cTn id="9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P spid="12" grpId="0"/>
      <p:bldP spid="13" grpId="0" animBg="1"/>
      <p:bldP spid="14" grpId="0"/>
      <p:bldP spid="15" grpId="0" animBg="1"/>
      <p:bldP spid="15" grpId="1" animBg="1"/>
      <p:bldP spid="16" grpId="0"/>
      <p:bldP spid="17" grpId="0" animBg="1"/>
      <p:bldP spid="18" grpId="0"/>
      <p:bldP spid="22" grpId="0"/>
      <p:bldP spid="23" grpId="0"/>
      <p:bldP spid="23" grpId="1"/>
      <p:bldP spid="24" grpId="0"/>
      <p:bldP spid="25" grpId="0"/>
      <p:bldP spid="27" grpId="0"/>
      <p:bldP spid="28" grpId="0" animBg="1"/>
      <p:bldP spid="29" grpId="0"/>
      <p:bldP spid="30" grpId="0"/>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smtClean="0"/>
              <a:t>Systems Analysis</a:t>
            </a:r>
          </a:p>
        </p:txBody>
      </p:sp>
      <p:sp>
        <p:nvSpPr>
          <p:cNvPr id="8195" name="Content Placeholder 2"/>
          <p:cNvSpPr>
            <a:spLocks noGrp="1"/>
          </p:cNvSpPr>
          <p:nvPr>
            <p:ph idx="1"/>
          </p:nvPr>
        </p:nvSpPr>
        <p:spPr/>
        <p:txBody>
          <a:bodyPr/>
          <a:lstStyle/>
          <a:p>
            <a:r>
              <a:rPr lang="en-US" altLang="en-US" dirty="0" smtClean="0"/>
              <a:t>Carry out quantitative assessments of systems in order to select and/or update the most efficient system architecture and to generate derived engineering data. </a:t>
            </a:r>
          </a:p>
          <a:p>
            <a:r>
              <a:rPr lang="en-US" altLang="en-US" dirty="0" smtClean="0"/>
              <a:t>System analysis provides a rigorous approach to technical decision-making. It is used to perform trade-off studies, and includes modeling and simulation, cost analysis, technical risks analysis, and effectiveness analysis. </a:t>
            </a:r>
          </a:p>
        </p:txBody>
      </p:sp>
    </p:spTree>
    <p:extLst>
      <p:ext uri="{BB962C8B-B14F-4D97-AF65-F5344CB8AC3E}">
        <p14:creationId xmlns:p14="http://schemas.microsoft.com/office/powerpoint/2010/main" val="9164337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smtClean="0"/>
              <a:t>Requirements Verification</a:t>
            </a:r>
          </a:p>
        </p:txBody>
      </p:sp>
      <p:sp>
        <p:nvSpPr>
          <p:cNvPr id="9219" name="Content Placeholder 2"/>
          <p:cNvSpPr>
            <a:spLocks noGrp="1"/>
          </p:cNvSpPr>
          <p:nvPr>
            <p:ph idx="1"/>
          </p:nvPr>
        </p:nvSpPr>
        <p:spPr/>
        <p:txBody>
          <a:bodyPr/>
          <a:lstStyle/>
          <a:p>
            <a:r>
              <a:rPr lang="en-US" altLang="en-US" dirty="0" smtClean="0"/>
              <a:t>A kind of systems analysis that assesses whether a system design meets the objectives and satisfies the constraints that are implied by the system requirements</a:t>
            </a:r>
          </a:p>
        </p:txBody>
      </p:sp>
    </p:spTree>
    <p:extLst>
      <p:ext uri="{BB962C8B-B14F-4D97-AF65-F5344CB8AC3E}">
        <p14:creationId xmlns:p14="http://schemas.microsoft.com/office/powerpoint/2010/main" val="3987833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mtClean="0"/>
              <a:t>Executable Models</a:t>
            </a:r>
          </a:p>
        </p:txBody>
      </p:sp>
      <p:sp>
        <p:nvSpPr>
          <p:cNvPr id="13315" name="Content Placeholder 2"/>
          <p:cNvSpPr>
            <a:spLocks noGrp="1"/>
          </p:cNvSpPr>
          <p:nvPr>
            <p:ph idx="1"/>
          </p:nvPr>
        </p:nvSpPr>
        <p:spPr/>
        <p:txBody>
          <a:bodyPr/>
          <a:lstStyle/>
          <a:p>
            <a:r>
              <a:rPr lang="en-US" altLang="en-US" dirty="0" smtClean="0"/>
              <a:t>Most </a:t>
            </a:r>
            <a:r>
              <a:rPr lang="en-US" altLang="en-US" dirty="0" err="1" smtClean="0"/>
              <a:t>SysML</a:t>
            </a:r>
            <a:r>
              <a:rPr lang="en-US" altLang="en-US" dirty="0" smtClean="0"/>
              <a:t> models today are created for documentation purposes</a:t>
            </a:r>
          </a:p>
          <a:p>
            <a:pPr lvl="1"/>
            <a:r>
              <a:rPr lang="en-US" altLang="en-US" dirty="0" smtClean="0"/>
              <a:t>The focus is on syntax and notation</a:t>
            </a:r>
          </a:p>
          <a:p>
            <a:r>
              <a:rPr lang="en-US" altLang="en-US" dirty="0" smtClean="0"/>
              <a:t>Some </a:t>
            </a:r>
            <a:r>
              <a:rPr lang="en-US" altLang="en-US" dirty="0" err="1" smtClean="0"/>
              <a:t>SysML</a:t>
            </a:r>
            <a:r>
              <a:rPr lang="en-US" altLang="en-US" dirty="0" smtClean="0"/>
              <a:t> models are created to gain system understanding, explore and validate desirable or undesirable behaviors of a system</a:t>
            </a:r>
          </a:p>
          <a:p>
            <a:pPr lvl="1"/>
            <a:r>
              <a:rPr lang="en-US" altLang="en-US" dirty="0" smtClean="0"/>
              <a:t>The focus is on semantics</a:t>
            </a:r>
          </a:p>
        </p:txBody>
      </p:sp>
    </p:spTree>
    <p:extLst>
      <p:ext uri="{BB962C8B-B14F-4D97-AF65-F5344CB8AC3E}">
        <p14:creationId xmlns:p14="http://schemas.microsoft.com/office/powerpoint/2010/main" val="42800043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smtClean="0"/>
              <a:t>Proposed Approach</a:t>
            </a:r>
          </a:p>
        </p:txBody>
      </p:sp>
      <p:sp>
        <p:nvSpPr>
          <p:cNvPr id="12291" name="Content Placeholder 2"/>
          <p:cNvSpPr>
            <a:spLocks noGrp="1"/>
          </p:cNvSpPr>
          <p:nvPr>
            <p:ph idx="1"/>
          </p:nvPr>
        </p:nvSpPr>
        <p:spPr>
          <a:xfrm>
            <a:off x="381000" y="1371600"/>
            <a:ext cx="8458200" cy="5105400"/>
          </a:xfrm>
        </p:spPr>
        <p:txBody>
          <a:bodyPr/>
          <a:lstStyle/>
          <a:p>
            <a:r>
              <a:rPr lang="en-US" dirty="0" smtClean="0"/>
              <a:t>Next phase of system </a:t>
            </a:r>
            <a:r>
              <a:rPr lang="en-US" dirty="0"/>
              <a:t>modeling </a:t>
            </a:r>
            <a:r>
              <a:rPr lang="en-US" dirty="0" smtClean="0"/>
              <a:t>emphasizes executable models to enhance understanding , precision, and verification of requirements</a:t>
            </a:r>
          </a:p>
          <a:p>
            <a:r>
              <a:rPr lang="en-US" altLang="en-US" dirty="0" smtClean="0"/>
              <a:t>Executable Systems Engineering Method (</a:t>
            </a:r>
            <a:r>
              <a:rPr lang="en-US" altLang="en-US" b="1" dirty="0" smtClean="0"/>
              <a:t>ESEM</a:t>
            </a:r>
            <a:r>
              <a:rPr lang="en-US" altLang="en-US" dirty="0" smtClean="0"/>
              <a:t>) augments the OOSEM activities by enabling executable models</a:t>
            </a:r>
          </a:p>
          <a:p>
            <a:pPr lvl="1"/>
            <a:r>
              <a:rPr lang="en-US" altLang="en-US" dirty="0"/>
              <a:t>ESEM produces executable </a:t>
            </a:r>
            <a:r>
              <a:rPr lang="en-US" altLang="en-US" dirty="0" err="1"/>
              <a:t>SysML</a:t>
            </a:r>
            <a:r>
              <a:rPr lang="en-US" altLang="en-US" dirty="0"/>
              <a:t> models that verify requirements</a:t>
            </a:r>
          </a:p>
          <a:p>
            <a:pPr lvl="1"/>
            <a:r>
              <a:rPr lang="en-US" altLang="en-US" dirty="0" smtClean="0"/>
              <a:t>Includes a set of analysis patterns that are specified with various SysML structural, behavioral and parametric diagrams</a:t>
            </a:r>
          </a:p>
          <a:p>
            <a:pPr lvl="1"/>
            <a:r>
              <a:rPr lang="en-US" dirty="0" smtClean="0"/>
              <a:t>Also enables integration of supplier/customer models</a:t>
            </a:r>
            <a:endParaRPr lang="en-US" altLang="en-US" dirty="0" smtClean="0"/>
          </a:p>
        </p:txBody>
      </p:sp>
    </p:spTree>
    <p:extLst>
      <p:ext uri="{BB962C8B-B14F-4D97-AF65-F5344CB8AC3E}">
        <p14:creationId xmlns:p14="http://schemas.microsoft.com/office/powerpoint/2010/main" val="18621674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0" y="304800"/>
            <a:ext cx="9144000" cy="990600"/>
          </a:xfrm>
        </p:spPr>
        <p:txBody>
          <a:bodyPr>
            <a:noAutofit/>
          </a:bodyPr>
          <a:lstStyle/>
          <a:p>
            <a:r>
              <a:rPr lang="en-US" altLang="en-US" dirty="0" smtClean="0"/>
              <a:t>Thirty Meter Telescope (TMT)</a:t>
            </a:r>
            <a:br>
              <a:rPr lang="en-US" altLang="en-US" dirty="0" smtClean="0"/>
            </a:br>
            <a:r>
              <a:rPr lang="en-US" altLang="en-US" b="0" dirty="0" smtClean="0">
                <a:hlinkClick r:id="rId2"/>
              </a:rPr>
              <a:t>www.tmt.org</a:t>
            </a:r>
            <a:endParaRPr lang="en-US" altLang="en-US" b="0" dirty="0" smtClean="0"/>
          </a:p>
        </p:txBody>
      </p:sp>
      <p:sp>
        <p:nvSpPr>
          <p:cNvPr id="3" name="Content Placeholder 2"/>
          <p:cNvSpPr>
            <a:spLocks noGrp="1"/>
          </p:cNvSpPr>
          <p:nvPr>
            <p:ph idx="1"/>
          </p:nvPr>
        </p:nvSpPr>
        <p:spPr>
          <a:xfrm>
            <a:off x="457200" y="1473200"/>
            <a:ext cx="8458200" cy="4525963"/>
          </a:xfrm>
        </p:spPr>
        <p:txBody>
          <a:bodyPr>
            <a:normAutofit/>
          </a:bodyPr>
          <a:lstStyle/>
          <a:p>
            <a:pPr marL="342900" lvl="1" indent="-342900">
              <a:buFont typeface="Arial"/>
              <a:buChar char="•"/>
              <a:defRPr/>
            </a:pPr>
            <a:r>
              <a:rPr lang="en-US" sz="2400" dirty="0" smtClean="0"/>
              <a:t>Developed by TMT International Observatory (TIO)</a:t>
            </a:r>
          </a:p>
          <a:p>
            <a:pPr lvl="1">
              <a:defRPr/>
            </a:pPr>
            <a:r>
              <a:rPr lang="en-US" sz="2400" dirty="0" smtClean="0"/>
              <a:t>JPL participates in several subsystems of TMT</a:t>
            </a:r>
          </a:p>
          <a:p>
            <a:pPr lvl="1">
              <a:defRPr/>
            </a:pPr>
            <a:r>
              <a:rPr lang="en-US" dirty="0"/>
              <a:t>APS (and AO) team uses MBSE to analyze requirements, produce design, and perform analysis</a:t>
            </a:r>
          </a:p>
          <a:p>
            <a:pPr>
              <a:defRPr/>
            </a:pPr>
            <a:r>
              <a:rPr lang="en-US" sz="2400" dirty="0" smtClean="0"/>
              <a:t>Alignment and Phasing System (APS)</a:t>
            </a:r>
          </a:p>
          <a:p>
            <a:pPr lvl="1">
              <a:defRPr/>
            </a:pPr>
            <a:r>
              <a:rPr lang="en-US" dirty="0"/>
              <a:t>Sensor responsible for measuring the pre-adaptive optics </a:t>
            </a:r>
            <a:r>
              <a:rPr lang="en-US" dirty="0" err="1"/>
              <a:t>wavefront</a:t>
            </a:r>
            <a:r>
              <a:rPr lang="en-US" dirty="0"/>
              <a:t> quality</a:t>
            </a:r>
          </a:p>
          <a:p>
            <a:pPr marL="457200" lvl="1" indent="0">
              <a:buNone/>
              <a:defRPr/>
            </a:pPr>
            <a:endParaRPr lang="en-US" sz="2400" dirty="0" smtClean="0"/>
          </a:p>
          <a:p>
            <a:pPr marL="742950" lvl="2" indent="-342900">
              <a:defRPr/>
            </a:pPr>
            <a:endParaRPr lang="en-US" sz="2000" dirty="0" smtClean="0"/>
          </a:p>
          <a:p>
            <a:pPr>
              <a:defRPr/>
            </a:pPr>
            <a:endParaRPr lang="en-US" sz="2800" dirty="0" smtClean="0"/>
          </a:p>
        </p:txBody>
      </p:sp>
      <p:pic>
        <p:nvPicPr>
          <p:cNvPr id="17412" name="image30.jpg" descr="Top View of TMT Comple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3663" y="4724400"/>
            <a:ext cx="2776537" cy="1579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3" name="image32.jpg" descr="instruments_first_light_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4225" y="4724400"/>
            <a:ext cx="3089275" cy="162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61634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0" y="304800"/>
            <a:ext cx="9144000" cy="990600"/>
          </a:xfrm>
        </p:spPr>
        <p:txBody>
          <a:bodyPr/>
          <a:lstStyle/>
          <a:p>
            <a:r>
              <a:rPr lang="en-US" altLang="en-US" dirty="0" smtClean="0"/>
              <a:t>TMT MBSE Objectives</a:t>
            </a:r>
          </a:p>
        </p:txBody>
      </p:sp>
      <p:sp>
        <p:nvSpPr>
          <p:cNvPr id="3" name="Content Placeholder 2"/>
          <p:cNvSpPr>
            <a:spLocks noGrp="1"/>
          </p:cNvSpPr>
          <p:nvPr>
            <p:ph idx="1"/>
          </p:nvPr>
        </p:nvSpPr>
        <p:spPr>
          <a:xfrm>
            <a:off x="457200" y="1600200"/>
            <a:ext cx="7391400" cy="4525963"/>
          </a:xfrm>
        </p:spPr>
        <p:txBody>
          <a:bodyPr>
            <a:noAutofit/>
          </a:bodyPr>
          <a:lstStyle/>
          <a:p>
            <a:pPr>
              <a:defRPr/>
            </a:pPr>
            <a:r>
              <a:rPr lang="en-US" sz="2200" dirty="0" smtClean="0"/>
              <a:t>Use MBSE to define </a:t>
            </a:r>
            <a:r>
              <a:rPr lang="en-US" sz="2200" b="1" dirty="0" smtClean="0"/>
              <a:t>executable SysML model </a:t>
            </a:r>
            <a:r>
              <a:rPr lang="en-US" sz="2200" dirty="0" smtClean="0"/>
              <a:t>that captures requirements, operational scenarios (use cases), system decomposition, relationships and between subsystems, etc.</a:t>
            </a:r>
          </a:p>
          <a:p>
            <a:pPr>
              <a:defRPr/>
            </a:pPr>
            <a:r>
              <a:rPr lang="en-US" sz="2200" dirty="0" smtClean="0"/>
              <a:t>Use the model to </a:t>
            </a:r>
            <a:r>
              <a:rPr lang="en-US" sz="2200" b="1" dirty="0" smtClean="0"/>
              <a:t>analyze the system design </a:t>
            </a:r>
            <a:r>
              <a:rPr lang="en-US" sz="2200" dirty="0" smtClean="0"/>
              <a:t>for</a:t>
            </a:r>
          </a:p>
          <a:p>
            <a:pPr lvl="1">
              <a:defRPr/>
            </a:pPr>
            <a:r>
              <a:rPr lang="en-US" sz="2200" dirty="0" smtClean="0"/>
              <a:t> power consumption, mass, and duration</a:t>
            </a:r>
          </a:p>
          <a:p>
            <a:pPr>
              <a:defRPr/>
            </a:pPr>
            <a:r>
              <a:rPr lang="en-US" sz="2200" dirty="0" smtClean="0"/>
              <a:t>Produce </a:t>
            </a:r>
            <a:r>
              <a:rPr lang="en-US" sz="2200" b="1" dirty="0" smtClean="0"/>
              <a:t>engineering documents</a:t>
            </a:r>
          </a:p>
          <a:p>
            <a:pPr lvl="1">
              <a:defRPr/>
            </a:pPr>
            <a:r>
              <a:rPr lang="en-US" sz="2200" dirty="0" smtClean="0"/>
              <a:t>Requirement Flow Down Document</a:t>
            </a:r>
          </a:p>
          <a:p>
            <a:pPr lvl="1">
              <a:defRPr/>
            </a:pPr>
            <a:r>
              <a:rPr lang="en-US" sz="2200" dirty="0" smtClean="0"/>
              <a:t>Operational Scenario Document</a:t>
            </a:r>
          </a:p>
          <a:p>
            <a:pPr lvl="1">
              <a:defRPr/>
            </a:pPr>
            <a:r>
              <a:rPr lang="en-US" sz="2200" dirty="0" smtClean="0"/>
              <a:t>Design Description Document</a:t>
            </a:r>
          </a:p>
          <a:p>
            <a:pPr lvl="1">
              <a:defRPr/>
            </a:pPr>
            <a:r>
              <a:rPr lang="en-US" sz="2200" dirty="0" smtClean="0"/>
              <a:t>Interface Control Documents</a:t>
            </a:r>
          </a:p>
          <a:p>
            <a:pPr>
              <a:defRPr/>
            </a:pPr>
            <a:r>
              <a:rPr lang="en-US" sz="2200" dirty="0" smtClean="0">
                <a:solidFill>
                  <a:schemeClr val="tx2"/>
                </a:solidFill>
              </a:rPr>
              <a:t>Uses </a:t>
            </a:r>
            <a:r>
              <a:rPr lang="en-US" sz="2200" b="1" dirty="0" smtClean="0">
                <a:solidFill>
                  <a:schemeClr val="tx2"/>
                </a:solidFill>
              </a:rPr>
              <a:t>standard languages and techniques where practical to</a:t>
            </a:r>
            <a:r>
              <a:rPr lang="en-US" sz="2200" dirty="0" smtClean="0">
                <a:solidFill>
                  <a:schemeClr val="tx2"/>
                </a:solidFill>
              </a:rPr>
              <a:t> </a:t>
            </a:r>
            <a:r>
              <a:rPr lang="en-US" sz="2200" dirty="0" smtClean="0"/>
              <a:t>avoid custom software development</a:t>
            </a:r>
          </a:p>
        </p:txBody>
      </p:sp>
    </p:spTree>
    <p:extLst>
      <p:ext uri="{BB962C8B-B14F-4D97-AF65-F5344CB8AC3E}">
        <p14:creationId xmlns:p14="http://schemas.microsoft.com/office/powerpoint/2010/main" val="10964928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0" y="304800"/>
            <a:ext cx="9144000" cy="990600"/>
          </a:xfrm>
        </p:spPr>
        <p:txBody>
          <a:bodyPr>
            <a:noAutofit/>
          </a:bodyPr>
          <a:lstStyle/>
          <a:p>
            <a:r>
              <a:rPr lang="en-US" dirty="0" smtClean="0"/>
              <a:t>Typical Analysis Activities</a:t>
            </a:r>
            <a:br>
              <a:rPr lang="en-US" dirty="0" smtClean="0"/>
            </a:br>
            <a:r>
              <a:rPr lang="en-US" dirty="0" smtClean="0"/>
              <a:t>Using ESEM</a:t>
            </a:r>
            <a:endParaRPr lang="en-US" dirty="0"/>
          </a:p>
        </p:txBody>
      </p:sp>
      <p:sp>
        <p:nvSpPr>
          <p:cNvPr id="19458" name="Content Placeholder 2"/>
          <p:cNvSpPr>
            <a:spLocks noGrp="1"/>
          </p:cNvSpPr>
          <p:nvPr>
            <p:ph idx="1"/>
          </p:nvPr>
        </p:nvSpPr>
        <p:spPr/>
        <p:txBody>
          <a:bodyPr/>
          <a:lstStyle/>
          <a:p>
            <a:r>
              <a:rPr lang="en-US" sz="2400" dirty="0"/>
              <a:t>Capture </a:t>
            </a:r>
            <a:r>
              <a:rPr lang="en-US" sz="2400" b="1" dirty="0"/>
              <a:t>operational use cases </a:t>
            </a:r>
            <a:r>
              <a:rPr lang="en-US" sz="2400" dirty="0"/>
              <a:t>with estimated durations of actions, e.g.</a:t>
            </a:r>
          </a:p>
          <a:p>
            <a:pPr lvl="1"/>
            <a:r>
              <a:rPr lang="en-US" altLang="en-US" sz="2000" dirty="0"/>
              <a:t>Post segment-exchange alignment: requirement: </a:t>
            </a:r>
            <a:r>
              <a:rPr lang="en-US" altLang="en-US" sz="2000" dirty="0" smtClean="0"/>
              <a:t>2h; </a:t>
            </a:r>
            <a:r>
              <a:rPr lang="en-US" altLang="en-US" sz="2000" dirty="0"/>
              <a:t>CBE </a:t>
            </a:r>
            <a:r>
              <a:rPr lang="en-US" altLang="en-US" sz="2000" dirty="0" smtClean="0"/>
              <a:t>1h19m</a:t>
            </a:r>
            <a:endParaRPr lang="en-US" altLang="en-US" sz="2000" dirty="0"/>
          </a:p>
          <a:p>
            <a:r>
              <a:rPr lang="en-US" sz="2400" dirty="0"/>
              <a:t>Capture </a:t>
            </a:r>
            <a:r>
              <a:rPr lang="en-US" sz="2400" b="1" dirty="0"/>
              <a:t>power and mass characteristics </a:t>
            </a:r>
            <a:r>
              <a:rPr lang="en-US" sz="2400" dirty="0"/>
              <a:t>of components </a:t>
            </a:r>
          </a:p>
          <a:p>
            <a:r>
              <a:rPr lang="en-US" sz="2400" dirty="0"/>
              <a:t>Identify </a:t>
            </a:r>
            <a:r>
              <a:rPr lang="en-US" sz="2400" b="1" dirty="0"/>
              <a:t>involved subsystems</a:t>
            </a:r>
            <a:r>
              <a:rPr lang="en-US" sz="2400" dirty="0"/>
              <a:t>, e.g. Telescope Control System (TCS), M1 Control System (M1CS)</a:t>
            </a:r>
          </a:p>
          <a:p>
            <a:r>
              <a:rPr lang="en-US" sz="2400" dirty="0"/>
              <a:t>Identify </a:t>
            </a:r>
            <a:r>
              <a:rPr lang="en-US" sz="2400" b="1" dirty="0"/>
              <a:t>interfaces and interactions </a:t>
            </a:r>
            <a:r>
              <a:rPr lang="en-US" sz="2400" dirty="0"/>
              <a:t>among subsystems</a:t>
            </a:r>
          </a:p>
          <a:p>
            <a:r>
              <a:rPr lang="en-US" sz="2400" b="1" dirty="0"/>
              <a:t>Analyze</a:t>
            </a:r>
            <a:r>
              <a:rPr lang="en-US" sz="2400" dirty="0"/>
              <a:t> associated scenarios</a:t>
            </a:r>
          </a:p>
          <a:p>
            <a:r>
              <a:rPr lang="en-US" sz="2400" dirty="0">
                <a:cs typeface="Arial" panose="020B0604020202020204" pitchFamily="34" charset="0"/>
              </a:rPr>
              <a:t>Automatically </a:t>
            </a:r>
            <a:r>
              <a:rPr lang="en-US" sz="2400" b="1" dirty="0">
                <a:cs typeface="Arial" panose="020B0604020202020204" pitchFamily="34" charset="0"/>
              </a:rPr>
              <a:t>verify system requirements </a:t>
            </a:r>
            <a:r>
              <a:rPr lang="en-US" sz="2400" dirty="0">
                <a:cs typeface="Arial" panose="020B0604020202020204" pitchFamily="34" charset="0"/>
              </a:rPr>
              <a:t>are met</a:t>
            </a:r>
          </a:p>
          <a:p>
            <a:r>
              <a:rPr lang="en-US" sz="2400" dirty="0"/>
              <a:t>Derive requirements for TMT subsystems</a:t>
            </a:r>
          </a:p>
          <a:p>
            <a:r>
              <a:rPr lang="en-US" sz="2400" dirty="0">
                <a:cs typeface="Arial" panose="020B0604020202020204" pitchFamily="34" charset="0"/>
              </a:rPr>
              <a:t>Develop/refine timing requirements for algorithms,  internal and external interface commands</a:t>
            </a:r>
          </a:p>
        </p:txBody>
      </p:sp>
    </p:spTree>
    <p:extLst>
      <p:ext uri="{BB962C8B-B14F-4D97-AF65-F5344CB8AC3E}">
        <p14:creationId xmlns:p14="http://schemas.microsoft.com/office/powerpoint/2010/main" val="41950835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0"/>
          <p:cNvPicPr>
            <a:picLocks noChangeAspect="1" noChangeArrowheads="1"/>
          </p:cNvPicPr>
          <p:nvPr/>
        </p:nvPicPr>
        <p:blipFill>
          <a:blip r:embed="rId3" cstate="print"/>
          <a:srcRect/>
          <a:stretch>
            <a:fillRect/>
          </a:stretch>
        </p:blipFill>
        <p:spPr bwMode="auto">
          <a:xfrm>
            <a:off x="0" y="1564987"/>
            <a:ext cx="3048000" cy="2543175"/>
          </a:xfrm>
          <a:prstGeom prst="rect">
            <a:avLst/>
          </a:prstGeom>
          <a:noFill/>
          <a:ln w="9525">
            <a:noFill/>
            <a:miter lim="800000"/>
            <a:headEnd/>
            <a:tailEnd/>
          </a:ln>
        </p:spPr>
      </p:pic>
      <p:sp>
        <p:nvSpPr>
          <p:cNvPr id="2" name="Title 1"/>
          <p:cNvSpPr>
            <a:spLocks noGrp="1"/>
          </p:cNvSpPr>
          <p:nvPr>
            <p:ph type="title"/>
          </p:nvPr>
        </p:nvSpPr>
        <p:spPr>
          <a:xfrm>
            <a:off x="0" y="228600"/>
            <a:ext cx="9144000" cy="990600"/>
          </a:xfrm>
        </p:spPr>
        <p:txBody>
          <a:bodyPr>
            <a:noAutofit/>
          </a:bodyPr>
          <a:lstStyle/>
          <a:p>
            <a:r>
              <a:rPr lang="en-US" dirty="0" smtClean="0"/>
              <a:t>Analysis of Architecture</a:t>
            </a:r>
            <a:br>
              <a:rPr lang="en-US" dirty="0" smtClean="0"/>
            </a:br>
            <a:r>
              <a:rPr lang="en-US" dirty="0" smtClean="0"/>
              <a:t>and Design</a:t>
            </a:r>
            <a:endParaRPr lang="en-US" dirty="0"/>
          </a:p>
        </p:txBody>
      </p:sp>
      <p:pic>
        <p:nvPicPr>
          <p:cNvPr id="3" name="image32.jpg" descr="instruments_first_light_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29000"/>
            <a:ext cx="4211824"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 name="Group 19"/>
          <p:cNvGrpSpPr>
            <a:grpSpLocks/>
          </p:cNvGrpSpPr>
          <p:nvPr/>
        </p:nvGrpSpPr>
        <p:grpSpPr bwMode="auto">
          <a:xfrm>
            <a:off x="0" y="5624945"/>
            <a:ext cx="4177188" cy="914400"/>
            <a:chOff x="178" y="3688"/>
            <a:chExt cx="1877" cy="441"/>
          </a:xfrm>
          <a:solidFill>
            <a:schemeClr val="accent6">
              <a:lumMod val="20000"/>
              <a:lumOff val="80000"/>
            </a:schemeClr>
          </a:solidFill>
        </p:grpSpPr>
        <p:sp>
          <p:nvSpPr>
            <p:cNvPr id="5" name="AutoShape 20"/>
            <p:cNvSpPr>
              <a:spLocks noChangeArrowheads="1"/>
            </p:cNvSpPr>
            <p:nvPr/>
          </p:nvSpPr>
          <p:spPr bwMode="auto">
            <a:xfrm>
              <a:off x="178" y="3688"/>
              <a:ext cx="1877" cy="441"/>
            </a:xfrm>
            <a:prstGeom prst="wedgeRectCallout">
              <a:avLst>
                <a:gd name="adj1" fmla="val -30780"/>
                <a:gd name="adj2" fmla="val -227914"/>
              </a:avLst>
            </a:prstGeom>
            <a:grpFill/>
            <a:ln w="9525" algn="ctr">
              <a:solidFill>
                <a:schemeClr val="tx1"/>
              </a:solidFill>
              <a:miter lim="800000"/>
              <a:headEnd/>
              <a:tailEnd/>
            </a:ln>
            <a:effectLst/>
          </p:spPr>
          <p:txBody>
            <a:bodyPr anchor="ctr"/>
            <a:lstStyle/>
            <a:p>
              <a:pPr>
                <a:buClr>
                  <a:srgbClr val="A3A3A3"/>
                </a:buClr>
                <a:buSzPct val="80000"/>
                <a:buFont typeface="Wingdings 3" pitchFamily="18" charset="2"/>
                <a:buNone/>
              </a:pPr>
              <a:r>
                <a:rPr lang="en-US" sz="1400" dirty="0" smtClean="0"/>
                <a:t>Max duration Post-segment exchange: 7200s 5000s</a:t>
              </a:r>
            </a:p>
            <a:p>
              <a:pPr>
                <a:buClr>
                  <a:srgbClr val="A3A3A3"/>
                </a:buClr>
                <a:buSzPct val="80000"/>
                <a:buFont typeface="Wingdings 3" pitchFamily="18" charset="2"/>
                <a:buNone/>
              </a:pPr>
              <a:r>
                <a:rPr lang="en-US" sz="1400" dirty="0" smtClean="0"/>
                <a:t>Number of exposures of 45s  4   6</a:t>
              </a:r>
              <a:endParaRPr lang="en-US" sz="1400" dirty="0"/>
            </a:p>
            <a:p>
              <a:pPr>
                <a:buClr>
                  <a:srgbClr val="A3A3A3"/>
                </a:buClr>
                <a:buSzPct val="80000"/>
                <a:buFont typeface="Wingdings 3" pitchFamily="18" charset="2"/>
                <a:buNone/>
              </a:pPr>
              <a:r>
                <a:rPr lang="en-US" sz="1400" dirty="0" smtClean="0"/>
                <a:t>Max peak power consumption in dome: 8.5kw  8.1kw</a:t>
              </a:r>
              <a:br>
                <a:rPr lang="en-US" sz="1400" dirty="0" smtClean="0"/>
              </a:br>
              <a:r>
                <a:rPr lang="en-US" sz="1400" dirty="0" smtClean="0"/>
                <a:t>Number of motors with 50W 10 12</a:t>
              </a:r>
              <a:endParaRPr lang="en-US" sz="1400" dirty="0"/>
            </a:p>
          </p:txBody>
        </p:sp>
        <p:sp>
          <p:nvSpPr>
            <p:cNvPr id="6" name="Line 21"/>
            <p:cNvSpPr>
              <a:spLocks noChangeShapeType="1"/>
            </p:cNvSpPr>
            <p:nvPr/>
          </p:nvSpPr>
          <p:spPr bwMode="auto">
            <a:xfrm>
              <a:off x="1505" y="3959"/>
              <a:ext cx="214" cy="0"/>
            </a:xfrm>
            <a:prstGeom prst="line">
              <a:avLst/>
            </a:prstGeom>
            <a:grpFill/>
            <a:ln w="28575">
              <a:solidFill>
                <a:srgbClr val="FF0000"/>
              </a:solidFill>
              <a:round/>
              <a:headEnd/>
              <a:tailEnd/>
            </a:ln>
            <a:effectLst/>
          </p:spPr>
          <p:txBody>
            <a:bodyPr anchor="ctr"/>
            <a:lstStyle/>
            <a:p>
              <a:endParaRPr lang="en-US"/>
            </a:p>
          </p:txBody>
        </p:sp>
      </p:grpSp>
      <p:sp>
        <p:nvSpPr>
          <p:cNvPr id="7" name="Line 21"/>
          <p:cNvSpPr>
            <a:spLocks noChangeShapeType="1"/>
          </p:cNvSpPr>
          <p:nvPr/>
        </p:nvSpPr>
        <p:spPr bwMode="auto">
          <a:xfrm>
            <a:off x="2209800" y="6400800"/>
            <a:ext cx="152400" cy="0"/>
          </a:xfrm>
          <a:prstGeom prst="line">
            <a:avLst/>
          </a:prstGeom>
          <a:solidFill>
            <a:schemeClr val="accent6">
              <a:lumMod val="20000"/>
              <a:lumOff val="80000"/>
            </a:schemeClr>
          </a:solidFill>
          <a:ln w="28575">
            <a:solidFill>
              <a:srgbClr val="FF0000"/>
            </a:solidFill>
            <a:round/>
            <a:headEnd/>
            <a:tailEnd/>
          </a:ln>
          <a:effectLst/>
        </p:spPr>
        <p:txBody>
          <a:bodyPr anchor="ctr"/>
          <a:lstStyle/>
          <a:p>
            <a:endParaRPr lang="en-US"/>
          </a:p>
        </p:txBody>
      </p:sp>
      <p:sp>
        <p:nvSpPr>
          <p:cNvPr id="8" name="Line 21"/>
          <p:cNvSpPr>
            <a:spLocks noChangeShapeType="1"/>
          </p:cNvSpPr>
          <p:nvPr/>
        </p:nvSpPr>
        <p:spPr bwMode="auto">
          <a:xfrm>
            <a:off x="2913892" y="5791200"/>
            <a:ext cx="438907" cy="0"/>
          </a:xfrm>
          <a:prstGeom prst="line">
            <a:avLst/>
          </a:prstGeom>
          <a:solidFill>
            <a:schemeClr val="accent6">
              <a:lumMod val="20000"/>
              <a:lumOff val="80000"/>
            </a:schemeClr>
          </a:solidFill>
          <a:ln w="28575">
            <a:solidFill>
              <a:srgbClr val="FF0000"/>
            </a:solidFill>
            <a:round/>
            <a:headEnd/>
            <a:tailEnd/>
          </a:ln>
          <a:effectLst/>
        </p:spPr>
        <p:txBody>
          <a:bodyPr anchor="ctr"/>
          <a:lstStyle/>
          <a:p>
            <a:endParaRPr lang="en-US"/>
          </a:p>
        </p:txBody>
      </p:sp>
      <p:sp>
        <p:nvSpPr>
          <p:cNvPr id="9" name="Line 21"/>
          <p:cNvSpPr>
            <a:spLocks noChangeShapeType="1"/>
          </p:cNvSpPr>
          <p:nvPr/>
        </p:nvSpPr>
        <p:spPr bwMode="auto">
          <a:xfrm>
            <a:off x="2178627" y="5964382"/>
            <a:ext cx="152400" cy="0"/>
          </a:xfrm>
          <a:prstGeom prst="line">
            <a:avLst/>
          </a:prstGeom>
          <a:solidFill>
            <a:schemeClr val="accent6">
              <a:lumMod val="20000"/>
              <a:lumOff val="80000"/>
            </a:schemeClr>
          </a:solidFill>
          <a:ln w="28575">
            <a:solidFill>
              <a:srgbClr val="FF0000"/>
            </a:solidFill>
            <a:round/>
            <a:headEnd/>
            <a:tailEnd/>
          </a:ln>
          <a:effectLst/>
        </p:spPr>
        <p:txBody>
          <a:bodyPr anchor="ctr"/>
          <a:lstStyle/>
          <a:p>
            <a:endParaRPr lang="en-US"/>
          </a:p>
        </p:txBody>
      </p:sp>
      <p:pic>
        <p:nvPicPr>
          <p:cNvPr id="10"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6585" y="1371600"/>
            <a:ext cx="2704815" cy="16439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2"/>
          <p:cNvSpPr txBox="1">
            <a:spLocks noChangeArrowheads="1"/>
          </p:cNvSpPr>
          <p:nvPr/>
        </p:nvSpPr>
        <p:spPr bwMode="auto">
          <a:xfrm>
            <a:off x="1752600" y="1485322"/>
            <a:ext cx="242887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smtClean="0">
                <a:latin typeface="Arial" panose="020B0604020202020204" pitchFamily="34" charset="0"/>
              </a:rPr>
              <a:t>Update Requirements</a:t>
            </a:r>
            <a:endParaRPr lang="en-US" altLang="en-US" sz="1800" dirty="0">
              <a:latin typeface="Arial" panose="020B0604020202020204" pitchFamily="34" charset="0"/>
            </a:endParaRPr>
          </a:p>
        </p:txBody>
      </p:sp>
      <p:pic>
        <p:nvPicPr>
          <p:cNvPr id="12"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79909" y="1412209"/>
            <a:ext cx="3545228" cy="20586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3"/>
          <p:cNvSpPr txBox="1">
            <a:spLocks noChangeArrowheads="1"/>
          </p:cNvSpPr>
          <p:nvPr/>
        </p:nvSpPr>
        <p:spPr bwMode="auto">
          <a:xfrm>
            <a:off x="6906092" y="1518203"/>
            <a:ext cx="1856908"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a:latin typeface="Arial" panose="020B0604020202020204" pitchFamily="34" charset="0"/>
              </a:rPr>
              <a:t>Analyze Conceptual Design</a:t>
            </a:r>
          </a:p>
        </p:txBody>
      </p:sp>
      <p:pic>
        <p:nvPicPr>
          <p:cNvPr id="16" name="Picture 15"/>
          <p:cNvPicPr>
            <a:picLocks noChangeAspect="1"/>
          </p:cNvPicPr>
          <p:nvPr/>
        </p:nvPicPr>
        <p:blipFill>
          <a:blip r:embed="rId7"/>
          <a:stretch>
            <a:fillRect/>
          </a:stretch>
        </p:blipFill>
        <p:spPr>
          <a:xfrm>
            <a:off x="2609850" y="2963716"/>
            <a:ext cx="6534150" cy="619125"/>
          </a:xfrm>
          <a:prstGeom prst="rect">
            <a:avLst/>
          </a:prstGeom>
        </p:spPr>
      </p:pic>
      <p:sp>
        <p:nvSpPr>
          <p:cNvPr id="15" name="Oval 14"/>
          <p:cNvSpPr/>
          <p:nvPr/>
        </p:nvSpPr>
        <p:spPr>
          <a:xfrm>
            <a:off x="2771520" y="3142949"/>
            <a:ext cx="2257680" cy="63658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17" name="Picture 3"/>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49479" y="3601334"/>
            <a:ext cx="2513235" cy="20094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5"/>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15000" y="4742755"/>
            <a:ext cx="3359746" cy="10669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Box 13"/>
          <p:cNvSpPr txBox="1">
            <a:spLocks noChangeArrowheads="1"/>
          </p:cNvSpPr>
          <p:nvPr/>
        </p:nvSpPr>
        <p:spPr bwMode="auto">
          <a:xfrm>
            <a:off x="6705600" y="3737522"/>
            <a:ext cx="2263527"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a:latin typeface="Arial" panose="020B0604020202020204" pitchFamily="34" charset="0"/>
              </a:rPr>
              <a:t>Analyze </a:t>
            </a:r>
            <a:r>
              <a:rPr lang="en-US" altLang="en-US" sz="1800" dirty="0" smtClean="0">
                <a:latin typeface="Arial" panose="020B0604020202020204" pitchFamily="34" charset="0"/>
              </a:rPr>
              <a:t>Realization Design/Specification</a:t>
            </a:r>
            <a:endParaRPr lang="en-US" altLang="en-US" sz="1800" dirty="0">
              <a:latin typeface="Arial" panose="020B0604020202020204" pitchFamily="34" charset="0"/>
            </a:endParaRPr>
          </a:p>
        </p:txBody>
      </p:sp>
      <p:cxnSp>
        <p:nvCxnSpPr>
          <p:cNvPr id="20" name="Curved Connector 19"/>
          <p:cNvCxnSpPr/>
          <p:nvPr/>
        </p:nvCxnSpPr>
        <p:spPr>
          <a:xfrm flipV="1">
            <a:off x="2953185" y="2140589"/>
            <a:ext cx="1224003" cy="174780"/>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Curved Connector 23"/>
          <p:cNvCxnSpPr/>
          <p:nvPr/>
        </p:nvCxnSpPr>
        <p:spPr>
          <a:xfrm rot="5400000" flipH="1" flipV="1">
            <a:off x="692925" y="3359925"/>
            <a:ext cx="1343088" cy="776263"/>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p:nvPr/>
        </p:nvCxnSpPr>
        <p:spPr>
          <a:xfrm rot="16200000" flipH="1">
            <a:off x="6458655" y="4227339"/>
            <a:ext cx="863996" cy="600076"/>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10" cstate="print"/>
          <a:stretch>
            <a:fillRect/>
          </a:stretch>
        </p:blipFill>
        <p:spPr>
          <a:xfrm flipV="1">
            <a:off x="4177188" y="5857775"/>
            <a:ext cx="4402205" cy="156027"/>
          </a:xfrm>
          <a:prstGeom prst="rect">
            <a:avLst/>
          </a:prstGeom>
        </p:spPr>
      </p:pic>
      <p:sp>
        <p:nvSpPr>
          <p:cNvPr id="32" name="Oval 31"/>
          <p:cNvSpPr/>
          <p:nvPr/>
        </p:nvSpPr>
        <p:spPr>
          <a:xfrm>
            <a:off x="5548843" y="5611813"/>
            <a:ext cx="2257680" cy="63658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5" name="TextBox 34"/>
          <p:cNvSpPr txBox="1"/>
          <p:nvPr/>
        </p:nvSpPr>
        <p:spPr>
          <a:xfrm>
            <a:off x="4267201" y="6184539"/>
            <a:ext cx="4701926" cy="461665"/>
          </a:xfrm>
          <a:prstGeom prst="rect">
            <a:avLst/>
          </a:prstGeom>
          <a:noFill/>
        </p:spPr>
        <p:txBody>
          <a:bodyPr wrap="square" rtlCol="0">
            <a:spAutoFit/>
          </a:bodyPr>
          <a:lstStyle/>
          <a:p>
            <a:r>
              <a:rPr lang="en-US" sz="2400" dirty="0" smtClean="0"/>
              <a:t>OCD, Requirements, ICD, DDD</a:t>
            </a:r>
            <a:endParaRPr lang="en-US" sz="2400" dirty="0"/>
          </a:p>
        </p:txBody>
      </p:sp>
      <p:sp>
        <p:nvSpPr>
          <p:cNvPr id="14" name="TextBox 13"/>
          <p:cNvSpPr txBox="1"/>
          <p:nvPr/>
        </p:nvSpPr>
        <p:spPr>
          <a:xfrm>
            <a:off x="6229979" y="5888853"/>
            <a:ext cx="960712" cy="369332"/>
          </a:xfrm>
          <a:prstGeom prst="rect">
            <a:avLst/>
          </a:prstGeom>
          <a:noFill/>
        </p:spPr>
        <p:txBody>
          <a:bodyPr wrap="none" rtlCol="0">
            <a:spAutoFit/>
          </a:bodyPr>
          <a:lstStyle/>
          <a:p>
            <a:r>
              <a:rPr lang="en-US" dirty="0" smtClean="0"/>
              <a:t>Pass/fail</a:t>
            </a:r>
            <a:endParaRPr lang="en-US" dirty="0"/>
          </a:p>
        </p:txBody>
      </p:sp>
      <p:sp>
        <p:nvSpPr>
          <p:cNvPr id="29" name="TextBox 28"/>
          <p:cNvSpPr txBox="1"/>
          <p:nvPr/>
        </p:nvSpPr>
        <p:spPr>
          <a:xfrm>
            <a:off x="853138" y="5229058"/>
            <a:ext cx="301686" cy="369332"/>
          </a:xfrm>
          <a:prstGeom prst="rect">
            <a:avLst/>
          </a:prstGeom>
          <a:noFill/>
        </p:spPr>
        <p:txBody>
          <a:bodyPr wrap="none" rtlCol="0">
            <a:spAutoFit/>
          </a:bodyPr>
          <a:lstStyle/>
          <a:p>
            <a:r>
              <a:rPr lang="en-US" dirty="0" smtClean="0">
                <a:solidFill>
                  <a:srgbClr val="FF0000"/>
                </a:solidFill>
              </a:rPr>
              <a:t>1</a:t>
            </a:r>
            <a:endParaRPr lang="en-US" dirty="0">
              <a:solidFill>
                <a:srgbClr val="FF0000"/>
              </a:solidFill>
            </a:endParaRPr>
          </a:p>
        </p:txBody>
      </p:sp>
      <p:sp>
        <p:nvSpPr>
          <p:cNvPr id="30" name="TextBox 29"/>
          <p:cNvSpPr txBox="1"/>
          <p:nvPr/>
        </p:nvSpPr>
        <p:spPr>
          <a:xfrm>
            <a:off x="453041" y="2116611"/>
            <a:ext cx="301686" cy="369332"/>
          </a:xfrm>
          <a:prstGeom prst="rect">
            <a:avLst/>
          </a:prstGeom>
          <a:noFill/>
        </p:spPr>
        <p:txBody>
          <a:bodyPr wrap="none" rtlCol="0">
            <a:spAutoFit/>
          </a:bodyPr>
          <a:lstStyle/>
          <a:p>
            <a:r>
              <a:rPr lang="en-US" dirty="0">
                <a:solidFill>
                  <a:srgbClr val="FF0000"/>
                </a:solidFill>
              </a:rPr>
              <a:t>2</a:t>
            </a:r>
          </a:p>
        </p:txBody>
      </p:sp>
      <p:sp>
        <p:nvSpPr>
          <p:cNvPr id="33" name="TextBox 32"/>
          <p:cNvSpPr txBox="1"/>
          <p:nvPr/>
        </p:nvSpPr>
        <p:spPr>
          <a:xfrm flipH="1">
            <a:off x="1981200" y="2424544"/>
            <a:ext cx="1143000" cy="369332"/>
          </a:xfrm>
          <a:prstGeom prst="rect">
            <a:avLst/>
          </a:prstGeom>
          <a:noFill/>
        </p:spPr>
        <p:txBody>
          <a:bodyPr wrap="square" rtlCol="0">
            <a:spAutoFit/>
          </a:bodyPr>
          <a:lstStyle/>
          <a:p>
            <a:r>
              <a:rPr lang="en-US" dirty="0">
                <a:solidFill>
                  <a:srgbClr val="FF0000"/>
                </a:solidFill>
              </a:rPr>
              <a:t>3</a:t>
            </a:r>
          </a:p>
        </p:txBody>
      </p:sp>
      <p:sp>
        <p:nvSpPr>
          <p:cNvPr id="34" name="TextBox 33"/>
          <p:cNvSpPr txBox="1"/>
          <p:nvPr/>
        </p:nvSpPr>
        <p:spPr>
          <a:xfrm>
            <a:off x="7806523" y="2251652"/>
            <a:ext cx="301686" cy="369332"/>
          </a:xfrm>
          <a:prstGeom prst="rect">
            <a:avLst/>
          </a:prstGeom>
          <a:noFill/>
        </p:spPr>
        <p:txBody>
          <a:bodyPr wrap="none" rtlCol="0">
            <a:spAutoFit/>
          </a:bodyPr>
          <a:lstStyle/>
          <a:p>
            <a:r>
              <a:rPr lang="en-US" dirty="0">
                <a:solidFill>
                  <a:srgbClr val="FF0000"/>
                </a:solidFill>
              </a:rPr>
              <a:t>4</a:t>
            </a:r>
          </a:p>
        </p:txBody>
      </p:sp>
      <p:sp>
        <p:nvSpPr>
          <p:cNvPr id="36" name="TextBox 35"/>
          <p:cNvSpPr txBox="1"/>
          <p:nvPr/>
        </p:nvSpPr>
        <p:spPr>
          <a:xfrm>
            <a:off x="7851292" y="4232829"/>
            <a:ext cx="301686" cy="369332"/>
          </a:xfrm>
          <a:prstGeom prst="rect">
            <a:avLst/>
          </a:prstGeom>
          <a:noFill/>
        </p:spPr>
        <p:txBody>
          <a:bodyPr wrap="none" rtlCol="0">
            <a:spAutoFit/>
          </a:bodyPr>
          <a:lstStyle/>
          <a:p>
            <a:r>
              <a:rPr lang="en-US" dirty="0">
                <a:solidFill>
                  <a:srgbClr val="FF0000"/>
                </a:solidFill>
              </a:rPr>
              <a:t>5</a:t>
            </a:r>
          </a:p>
        </p:txBody>
      </p:sp>
      <p:sp>
        <p:nvSpPr>
          <p:cNvPr id="37" name="TextBox 36"/>
          <p:cNvSpPr txBox="1"/>
          <p:nvPr/>
        </p:nvSpPr>
        <p:spPr>
          <a:xfrm>
            <a:off x="7806523" y="5729839"/>
            <a:ext cx="301686" cy="369332"/>
          </a:xfrm>
          <a:prstGeom prst="rect">
            <a:avLst/>
          </a:prstGeom>
          <a:noFill/>
        </p:spPr>
        <p:txBody>
          <a:bodyPr wrap="none" rtlCol="0">
            <a:spAutoFit/>
          </a:bodyPr>
          <a:lstStyle/>
          <a:p>
            <a:r>
              <a:rPr lang="en-US" dirty="0" smtClean="0">
                <a:solidFill>
                  <a:srgbClr val="FF0000"/>
                </a:solidFill>
              </a:rPr>
              <a:t>6</a:t>
            </a:r>
            <a:endParaRPr lang="en-US" dirty="0">
              <a:solidFill>
                <a:srgbClr val="FF0000"/>
              </a:solidFill>
            </a:endParaRPr>
          </a:p>
        </p:txBody>
      </p:sp>
    </p:spTree>
    <p:extLst>
      <p:ext uri="{BB962C8B-B14F-4D97-AF65-F5344CB8AC3E}">
        <p14:creationId xmlns:p14="http://schemas.microsoft.com/office/powerpoint/2010/main" val="40316536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0" y="304800"/>
            <a:ext cx="9144000" cy="990600"/>
          </a:xfrm>
        </p:spPr>
        <p:txBody>
          <a:bodyPr/>
          <a:lstStyle/>
          <a:p>
            <a:pPr>
              <a:defRPr/>
            </a:pPr>
            <a:r>
              <a:rPr lang="en-US" sz="3200" b="1" dirty="0" smtClean="0">
                <a:latin typeface="Arial" charset="0"/>
                <a:cs typeface="+mn-cs"/>
              </a:rPr>
              <a:t>Outline</a:t>
            </a:r>
          </a:p>
        </p:txBody>
      </p:sp>
      <p:sp>
        <p:nvSpPr>
          <p:cNvPr id="4100" name="Content Placeholder 2"/>
          <p:cNvSpPr>
            <a:spLocks noGrp="1"/>
          </p:cNvSpPr>
          <p:nvPr>
            <p:ph idx="1"/>
          </p:nvPr>
        </p:nvSpPr>
        <p:spPr>
          <a:xfrm>
            <a:off x="138113" y="1728788"/>
            <a:ext cx="8701087" cy="4443412"/>
          </a:xfrm>
        </p:spPr>
        <p:txBody>
          <a:bodyPr/>
          <a:lstStyle/>
          <a:p>
            <a:r>
              <a:rPr lang="en-US" altLang="en-US" sz="2800" dirty="0" smtClean="0"/>
              <a:t>Current State of Practice and Need for MBSE</a:t>
            </a:r>
            <a:endParaRPr lang="en-US" altLang="en-US" dirty="0" smtClean="0"/>
          </a:p>
          <a:p>
            <a:r>
              <a:rPr lang="en-US" altLang="en-US" dirty="0" smtClean="0"/>
              <a:t>System Development Process</a:t>
            </a:r>
            <a:endParaRPr lang="en-US" altLang="en-US" sz="2800" dirty="0" smtClean="0"/>
          </a:p>
          <a:p>
            <a:r>
              <a:rPr lang="en-US" altLang="en-US" dirty="0" smtClean="0"/>
              <a:t>TMT Application</a:t>
            </a:r>
            <a:endParaRPr lang="en-US" altLang="en-US" sz="2800" dirty="0" smtClean="0"/>
          </a:p>
          <a:p>
            <a:r>
              <a:rPr lang="en-US" altLang="en-US" dirty="0" smtClean="0"/>
              <a:t>Infrastructure for Integrated (System) Modeling</a:t>
            </a:r>
            <a:endParaRPr lang="en-US" altLang="en-US" sz="2800" dirty="0" smtClean="0"/>
          </a:p>
          <a:p>
            <a:r>
              <a:rPr lang="en-US" altLang="en-US" sz="2800" dirty="0" smtClean="0"/>
              <a:t>Summary</a:t>
            </a:r>
          </a:p>
          <a:p>
            <a:endParaRPr lang="en-US" altLang="en-US" sz="2800" dirty="0" smtClean="0"/>
          </a:p>
          <a:p>
            <a:endParaRPr lang="en-US" altLang="en-US" sz="2800" dirty="0" smtClean="0"/>
          </a:p>
          <a:p>
            <a:endParaRPr lang="en-US" altLang="en-US" sz="2800" dirty="0" smtClean="0"/>
          </a:p>
        </p:txBody>
      </p:sp>
    </p:spTree>
    <p:extLst>
      <p:ext uri="{BB962C8B-B14F-4D97-AF65-F5344CB8AC3E}">
        <p14:creationId xmlns:p14="http://schemas.microsoft.com/office/powerpoint/2010/main" val="33715644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9144000" cy="990600"/>
          </a:xfrm>
        </p:spPr>
        <p:txBody>
          <a:bodyPr>
            <a:normAutofit fontScale="90000"/>
          </a:bodyPr>
          <a:lstStyle/>
          <a:p>
            <a:r>
              <a:rPr lang="en-US" sz="3600" dirty="0" smtClean="0"/>
              <a:t>Integrating ESEM</a:t>
            </a:r>
            <a:br>
              <a:rPr lang="en-US" sz="3600" dirty="0" smtClean="0"/>
            </a:br>
            <a:r>
              <a:rPr lang="en-US" sz="3600" dirty="0" smtClean="0"/>
              <a:t>with other Models</a:t>
            </a:r>
            <a:r>
              <a:rPr lang="en-US" dirty="0" smtClean="0"/>
              <a:t/>
            </a:r>
            <a:br>
              <a:rPr lang="en-US" dirty="0" smtClean="0"/>
            </a:br>
            <a:endParaRPr lang="en-US" dirty="0"/>
          </a:p>
        </p:txBody>
      </p:sp>
      <p:pic>
        <p:nvPicPr>
          <p:cNvPr id="5" name="Picture 4"/>
          <p:cNvPicPr>
            <a:picLocks noChangeAspect="1"/>
          </p:cNvPicPr>
          <p:nvPr/>
        </p:nvPicPr>
        <p:blipFill>
          <a:blip r:embed="rId3"/>
          <a:stretch>
            <a:fillRect/>
          </a:stretch>
        </p:blipFill>
        <p:spPr>
          <a:xfrm>
            <a:off x="1" y="1905000"/>
            <a:ext cx="9189538" cy="4162718"/>
          </a:xfrm>
          <a:prstGeom prst="rect">
            <a:avLst/>
          </a:prstGeom>
        </p:spPr>
      </p:pic>
      <p:sp>
        <p:nvSpPr>
          <p:cNvPr id="4" name="Oval 3"/>
          <p:cNvSpPr/>
          <p:nvPr/>
        </p:nvSpPr>
        <p:spPr>
          <a:xfrm>
            <a:off x="457200" y="2133600"/>
            <a:ext cx="2971800" cy="34290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 name="TextBox 2"/>
          <p:cNvSpPr txBox="1"/>
          <p:nvPr/>
        </p:nvSpPr>
        <p:spPr>
          <a:xfrm>
            <a:off x="56832" y="6292774"/>
            <a:ext cx="9087168" cy="276999"/>
          </a:xfrm>
          <a:prstGeom prst="rect">
            <a:avLst/>
          </a:prstGeom>
          <a:noFill/>
        </p:spPr>
        <p:txBody>
          <a:bodyPr wrap="none" rtlCol="0">
            <a:spAutoFit/>
          </a:bodyPr>
          <a:lstStyle/>
          <a:p>
            <a:r>
              <a:rPr lang="en-US" sz="1200" dirty="0" smtClean="0"/>
              <a:t>Credit: </a:t>
            </a:r>
            <a:r>
              <a:rPr lang="en-US" sz="1200" dirty="0" err="1" smtClean="0"/>
              <a:t>Zwemer</a:t>
            </a:r>
            <a:r>
              <a:rPr lang="en-US" sz="1200" dirty="0"/>
              <a:t>, D.,  “Connecting SysML with PLM/ALM, CAD, Simulation, Requirements, and Project Management Tools”, </a:t>
            </a:r>
            <a:r>
              <a:rPr lang="en-US" sz="1200" dirty="0" err="1"/>
              <a:t>Intercax</a:t>
            </a:r>
            <a:r>
              <a:rPr lang="en-US" sz="1200" dirty="0"/>
              <a:t> LLC, May 201</a:t>
            </a:r>
          </a:p>
        </p:txBody>
      </p:sp>
    </p:spTree>
    <p:extLst>
      <p:ext uri="{BB962C8B-B14F-4D97-AF65-F5344CB8AC3E}">
        <p14:creationId xmlns:p14="http://schemas.microsoft.com/office/powerpoint/2010/main" val="31091174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90600"/>
          </a:xfrm>
        </p:spPr>
        <p:txBody>
          <a:bodyPr/>
          <a:lstStyle/>
          <a:p>
            <a:r>
              <a:rPr lang="en-US" dirty="0" smtClean="0"/>
              <a:t>System Level Analysis</a:t>
            </a:r>
            <a:endParaRPr lang="en-US" dirty="0"/>
          </a:p>
        </p:txBody>
      </p:sp>
      <p:pic>
        <p:nvPicPr>
          <p:cNvPr id="4" name="TMTCSTVE_v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948" y="1447800"/>
            <a:ext cx="9128051" cy="5130520"/>
          </a:xfrm>
          <a:prstGeom prst="rect">
            <a:avLst/>
          </a:prstGeom>
        </p:spPr>
      </p:pic>
    </p:spTree>
    <p:extLst>
      <p:ext uri="{BB962C8B-B14F-4D97-AF65-F5344CB8AC3E}">
        <p14:creationId xmlns:p14="http://schemas.microsoft.com/office/powerpoint/2010/main" val="40281857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0" y="381000"/>
            <a:ext cx="9144000" cy="990600"/>
          </a:xfrm>
        </p:spPr>
        <p:txBody>
          <a:bodyPr>
            <a:normAutofit fontScale="90000"/>
          </a:bodyPr>
          <a:lstStyle/>
          <a:p>
            <a:r>
              <a:rPr lang="en-US" altLang="en-US" sz="3600" dirty="0" smtClean="0"/>
              <a:t>      </a:t>
            </a:r>
            <a:r>
              <a:rPr lang="en-US" altLang="en-US" sz="3600" dirty="0" err="1" smtClean="0"/>
              <a:t>OpenMBEE</a:t>
            </a:r>
            <a:r>
              <a:rPr lang="en-US" altLang="en-US" sz="3600" dirty="0" smtClean="0"/>
              <a:t/>
            </a:r>
            <a:br>
              <a:rPr lang="en-US" altLang="en-US" sz="3600" dirty="0" smtClean="0"/>
            </a:br>
            <a:r>
              <a:rPr lang="en-US" altLang="en-US" sz="3600" dirty="0" smtClean="0"/>
              <a:t>        </a:t>
            </a:r>
            <a:r>
              <a:rPr lang="en-US" altLang="en-US" sz="3600" dirty="0" smtClean="0">
                <a:hlinkClick r:id="rId2"/>
              </a:rPr>
              <a:t>https://github.com/Open-MBEE</a:t>
            </a:r>
            <a:r>
              <a:rPr lang="en-US" altLang="en-US" dirty="0" smtClean="0"/>
              <a:t/>
            </a:r>
            <a:br>
              <a:rPr lang="en-US" altLang="en-US" dirty="0" smtClean="0"/>
            </a:br>
            <a:endParaRPr lang="en-US" altLang="en-US" dirty="0" smtClean="0"/>
          </a:p>
        </p:txBody>
      </p:sp>
      <p:sp>
        <p:nvSpPr>
          <p:cNvPr id="50179" name="Content Placeholder 2"/>
          <p:cNvSpPr>
            <a:spLocks noGrp="1"/>
          </p:cNvSpPr>
          <p:nvPr>
            <p:ph idx="1"/>
          </p:nvPr>
        </p:nvSpPr>
        <p:spPr/>
        <p:txBody>
          <a:bodyPr/>
          <a:lstStyle/>
          <a:p>
            <a:r>
              <a:rPr lang="en-US" altLang="en-US" sz="2400" dirty="0" smtClean="0"/>
              <a:t>Provides a platform for modeling that integrates JPL’s mission environment OpenCAE</a:t>
            </a:r>
            <a:r>
              <a:rPr lang="en-US" altLang="en-US" sz="2400" dirty="0"/>
              <a:t>, </a:t>
            </a:r>
            <a:r>
              <a:rPr lang="en-US" altLang="en-US" sz="2400" dirty="0" smtClean="0"/>
              <a:t>by incorporating a model repository that can be accessed for example with a rich SysML desktop client (MagicDraw) and a light-weight web</a:t>
            </a:r>
            <a:r>
              <a:rPr lang="en-US" altLang="en-US" sz="2400" dirty="0"/>
              <a:t>-based </a:t>
            </a:r>
            <a:r>
              <a:rPr lang="en-US" altLang="en-US" sz="2400" dirty="0" smtClean="0"/>
              <a:t>client (ViewEditor)</a:t>
            </a:r>
          </a:p>
          <a:p>
            <a:r>
              <a:rPr lang="en-US" altLang="en-US" sz="2400" dirty="0" smtClean="0"/>
              <a:t>The model repository provides the following features:</a:t>
            </a:r>
          </a:p>
          <a:p>
            <a:pPr lvl="1"/>
            <a:r>
              <a:rPr lang="en-US" altLang="en-US" sz="2000" dirty="0" smtClean="0"/>
              <a:t>Basic Infrastructure for Version, Workflow, Access Control</a:t>
            </a:r>
          </a:p>
          <a:p>
            <a:pPr lvl="1"/>
            <a:r>
              <a:rPr lang="en-US" altLang="en-US" sz="2000" dirty="0" smtClean="0"/>
              <a:t>Flexibility of content</a:t>
            </a:r>
          </a:p>
          <a:p>
            <a:pPr lvl="1"/>
            <a:r>
              <a:rPr lang="en-US" altLang="en-US" sz="2000" dirty="0" smtClean="0"/>
              <a:t>Support for Web Applications and Web-based API access</a:t>
            </a:r>
          </a:p>
          <a:p>
            <a:pPr lvl="1"/>
            <a:r>
              <a:rPr lang="en-US" altLang="en-US" sz="2000" dirty="0" smtClean="0"/>
              <a:t>Multi-tool and multi-repository integration across engineering and management disciplines</a:t>
            </a:r>
          </a:p>
          <a:p>
            <a:pPr marL="0" indent="0">
              <a:buFont typeface="Arial" panose="020B0604020202020204" pitchFamily="34" charset="0"/>
              <a:buNone/>
            </a:pPr>
            <a:endParaRPr lang="en-US" altLang="en-US" dirty="0" smtClean="0"/>
          </a:p>
          <a:p>
            <a:pPr lvl="1"/>
            <a:endParaRPr lang="en-US" altLang="en-US" dirty="0" smtClean="0"/>
          </a:p>
        </p:txBody>
      </p:sp>
    </p:spTree>
    <p:extLst>
      <p:ext uri="{BB962C8B-B14F-4D97-AF65-F5344CB8AC3E}">
        <p14:creationId xmlns:p14="http://schemas.microsoft.com/office/powerpoint/2010/main" val="3580617787"/>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0" y="228600"/>
            <a:ext cx="9144000" cy="990600"/>
          </a:xfrm>
        </p:spPr>
        <p:txBody>
          <a:bodyPr/>
          <a:lstStyle/>
          <a:p>
            <a:r>
              <a:rPr lang="en-US" altLang="en-US" dirty="0" smtClean="0"/>
              <a:t>           </a:t>
            </a:r>
            <a:r>
              <a:rPr lang="en-US" altLang="en-US" dirty="0" err="1" smtClean="0"/>
              <a:t>OpenMBEE</a:t>
            </a:r>
            <a:r>
              <a:rPr lang="en-US" altLang="en-US" dirty="0" smtClean="0"/>
              <a:t> Current Realization</a:t>
            </a:r>
          </a:p>
        </p:txBody>
      </p:sp>
      <p:pic>
        <p:nvPicPr>
          <p:cNvPr id="51203"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0813" y="1055688"/>
            <a:ext cx="6197600" cy="5802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Oval 4"/>
          <p:cNvSpPr/>
          <p:nvPr/>
        </p:nvSpPr>
        <p:spPr>
          <a:xfrm>
            <a:off x="1451704" y="1905000"/>
            <a:ext cx="6092095" cy="22098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3" name="OpenCAE_v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37516"/>
            <a:ext cx="9144000" cy="5139484"/>
          </a:xfrm>
          <a:prstGeom prst="rect">
            <a:avLst/>
          </a:prstGeom>
        </p:spPr>
      </p:pic>
    </p:spTree>
    <p:extLst>
      <p:ext uri="{BB962C8B-B14F-4D97-AF65-F5344CB8AC3E}">
        <p14:creationId xmlns:p14="http://schemas.microsoft.com/office/powerpoint/2010/main" val="23190569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812" y="4031138"/>
            <a:ext cx="4343400" cy="2596991"/>
          </a:xfrm>
          <a:prstGeom prst="rect">
            <a:avLst/>
          </a:prstGeom>
        </p:spPr>
      </p:pic>
      <p:sp>
        <p:nvSpPr>
          <p:cNvPr id="2" name="Title 1"/>
          <p:cNvSpPr>
            <a:spLocks noGrp="1"/>
          </p:cNvSpPr>
          <p:nvPr>
            <p:ph type="title"/>
          </p:nvPr>
        </p:nvSpPr>
        <p:spPr>
          <a:xfrm>
            <a:off x="914400" y="304800"/>
            <a:ext cx="8229600" cy="990600"/>
          </a:xfrm>
        </p:spPr>
        <p:txBody>
          <a:bodyPr>
            <a:normAutofit/>
          </a:bodyPr>
          <a:lstStyle/>
          <a:p>
            <a:r>
              <a:rPr lang="en-US" dirty="0" smtClean="0"/>
              <a:t>Outlook: Standardized Co-simulation</a:t>
            </a:r>
            <a:endParaRPr lang="en-US" dirty="0"/>
          </a:p>
        </p:txBody>
      </p:sp>
      <p:sp>
        <p:nvSpPr>
          <p:cNvPr id="3" name="Content Placeholder 2"/>
          <p:cNvSpPr>
            <a:spLocks noGrp="1"/>
          </p:cNvSpPr>
          <p:nvPr>
            <p:ph idx="1"/>
          </p:nvPr>
        </p:nvSpPr>
        <p:spPr>
          <a:xfrm>
            <a:off x="457200" y="1600200"/>
            <a:ext cx="5562600" cy="4525963"/>
          </a:xfrm>
        </p:spPr>
        <p:txBody>
          <a:bodyPr/>
          <a:lstStyle/>
          <a:p>
            <a:r>
              <a:rPr lang="en-US" sz="2400" dirty="0"/>
              <a:t>The </a:t>
            </a:r>
            <a:r>
              <a:rPr lang="en-US" sz="2400" b="1" dirty="0"/>
              <a:t>Functional Mock-up Interface</a:t>
            </a:r>
            <a:r>
              <a:rPr lang="en-US" sz="2400" dirty="0"/>
              <a:t> (or </a:t>
            </a:r>
            <a:r>
              <a:rPr lang="en-US" sz="2400" b="1" dirty="0"/>
              <a:t>FMI</a:t>
            </a:r>
            <a:r>
              <a:rPr lang="en-US" sz="2400" dirty="0"/>
              <a:t>) defines a standardized interface to be used in computer simulations to develop complex cyber-physical systems</a:t>
            </a:r>
            <a:r>
              <a:rPr lang="en-US" sz="2400" dirty="0" smtClean="0"/>
              <a:t>.</a:t>
            </a:r>
          </a:p>
          <a:p>
            <a:r>
              <a:rPr lang="en-US" sz="2400" dirty="0" smtClean="0"/>
              <a:t>Integration with System Level behavior model</a:t>
            </a:r>
            <a:endParaRPr lang="en-US" sz="2400" dirty="0"/>
          </a:p>
        </p:txBody>
      </p:sp>
      <p:pic>
        <p:nvPicPr>
          <p:cNvPr id="5" name="Picture 4"/>
          <p:cNvPicPr>
            <a:picLocks noChangeAspect="1"/>
          </p:cNvPicPr>
          <p:nvPr/>
        </p:nvPicPr>
        <p:blipFill>
          <a:blip r:embed="rId4"/>
          <a:stretch>
            <a:fillRect/>
          </a:stretch>
        </p:blipFill>
        <p:spPr>
          <a:xfrm>
            <a:off x="3133725" y="4914964"/>
            <a:ext cx="6010275" cy="1713165"/>
          </a:xfrm>
          <a:prstGeom prst="rect">
            <a:avLst/>
          </a:prstGeom>
        </p:spPr>
      </p:pic>
      <p:pic>
        <p:nvPicPr>
          <p:cNvPr id="6" name="Picture 5"/>
          <p:cNvPicPr>
            <a:picLocks noChangeAspect="1"/>
          </p:cNvPicPr>
          <p:nvPr/>
        </p:nvPicPr>
        <p:blipFill>
          <a:blip r:embed="rId5"/>
          <a:stretch>
            <a:fillRect/>
          </a:stretch>
        </p:blipFill>
        <p:spPr>
          <a:xfrm>
            <a:off x="5619985" y="2894495"/>
            <a:ext cx="3438290" cy="2273285"/>
          </a:xfrm>
          <a:prstGeom prst="rect">
            <a:avLst/>
          </a:prstGeom>
        </p:spPr>
      </p:pic>
    </p:spTree>
    <p:extLst>
      <p:ext uri="{BB962C8B-B14F-4D97-AF65-F5344CB8AC3E}">
        <p14:creationId xmlns:p14="http://schemas.microsoft.com/office/powerpoint/2010/main" val="10541193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990600"/>
          </a:xfrm>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sz="2400" dirty="0" smtClean="0"/>
              <a:t>Models are ubiquitous in domain engineering</a:t>
            </a:r>
          </a:p>
          <a:p>
            <a:r>
              <a:rPr lang="en-US" sz="2400" dirty="0" smtClean="0"/>
              <a:t>Still many disconnected document based artifacts</a:t>
            </a:r>
          </a:p>
          <a:p>
            <a:r>
              <a:rPr lang="en-US" sz="2400" dirty="0" smtClean="0"/>
              <a:t>Integration of requirements and behavioral/performance model</a:t>
            </a:r>
          </a:p>
          <a:p>
            <a:r>
              <a:rPr lang="en-US" sz="2400" dirty="0" smtClean="0"/>
              <a:t>Method and infrastructure exist to tie in system level models into domain specific models</a:t>
            </a:r>
          </a:p>
          <a:p>
            <a:r>
              <a:rPr lang="en-US" sz="2400" dirty="0" smtClean="0"/>
              <a:t>Leverage model executability (OOSEM + ESEM) and Co-simulation (FMI) and </a:t>
            </a:r>
            <a:r>
              <a:rPr lang="en-US" sz="2400" dirty="0" smtClean="0"/>
              <a:t>Co-Analysis</a:t>
            </a:r>
            <a:endParaRPr lang="en-US" sz="2400" dirty="0" smtClean="0"/>
          </a:p>
          <a:p>
            <a:r>
              <a:rPr lang="en-US" sz="2400" dirty="0"/>
              <a:t>Automated requirements verification of architecture and design</a:t>
            </a:r>
          </a:p>
          <a:p>
            <a:r>
              <a:rPr lang="en-US" sz="2400" dirty="0" smtClean="0"/>
              <a:t>Consistent Model Based Project Documentation</a:t>
            </a:r>
          </a:p>
          <a:p>
            <a:endParaRPr lang="en-US" dirty="0" smtClean="0"/>
          </a:p>
          <a:p>
            <a:endParaRPr lang="en-US" dirty="0"/>
          </a:p>
        </p:txBody>
      </p:sp>
    </p:spTree>
    <p:extLst>
      <p:ext uri="{BB962C8B-B14F-4D97-AF65-F5344CB8AC3E}">
        <p14:creationId xmlns:p14="http://schemas.microsoft.com/office/powerpoint/2010/main" val="7662050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441960" y="1676400"/>
            <a:ext cx="8229600" cy="4511040"/>
          </a:xfrm>
        </p:spPr>
        <p:txBody>
          <a:bodyPr>
            <a:normAutofit lnSpcReduction="10000"/>
          </a:bodyPr>
          <a:lstStyle/>
          <a:p>
            <a:pPr algn="just"/>
            <a:r>
              <a:rPr lang="en-US" sz="2000" dirty="0"/>
              <a:t>The research was carried out at the Jet Propulsion Laboratory, California Institute of Technology, under a contract with the National Aeronautics and Space </a:t>
            </a:r>
            <a:r>
              <a:rPr lang="en-US" sz="2000" dirty="0" smtClean="0"/>
              <a:t>Administration and NoMagic.</a:t>
            </a:r>
            <a:endParaRPr lang="en-US" sz="2000" dirty="0" smtClean="0">
              <a:latin typeface="Calibri" panose="020F0502020204030204" pitchFamily="34" charset="0"/>
              <a:cs typeface="Calibri"/>
            </a:endParaRPr>
          </a:p>
          <a:p>
            <a:pPr algn="just"/>
            <a:r>
              <a:rPr lang="en-US" sz="2000" dirty="0" smtClean="0">
                <a:latin typeface="Calibri" panose="020F0502020204030204" pitchFamily="34" charset="0"/>
                <a:cs typeface="Calibri"/>
              </a:rPr>
              <a:t>The </a:t>
            </a:r>
            <a:r>
              <a:rPr lang="en-US" sz="2000" dirty="0">
                <a:latin typeface="Calibri" panose="020F0502020204030204" pitchFamily="34" charset="0"/>
                <a:cs typeface="Calibri"/>
              </a:rPr>
              <a:t>TMT Project gratefully acknowledges the support of the TMT collaborating institutions.  They are the Association of Canadian Universities for Research in Astronomy (ACURA), the California Institute of Technology, the University of California, the National Astronomical Observatory of Japan, the National Astronomical Observatories of China and their consortium partners, and the Department of Science and Technology of India and their supported institutes. This work was supported as well by the Gordon and Betty Moore Foundation, the Canada Foundation for Innovation, the Ontario Ministry of Research and Innovation, the National Research Council of Canada, the Natural Sciences and Engineering Research Council of Canada, the British Columbia Knowledge Development Fund, the Association of Universities for Research in Astronomy (AURA) and the U.S. National Science Foundation.</a:t>
            </a:r>
            <a:endParaRPr lang="en-US" sz="2000" dirty="0">
              <a:latin typeface="Calibri" panose="020F0502020204030204" pitchFamily="34" charset="0"/>
            </a:endParaRPr>
          </a:p>
        </p:txBody>
      </p:sp>
      <p:sp>
        <p:nvSpPr>
          <p:cNvPr id="4" name="Title 3"/>
          <p:cNvSpPr>
            <a:spLocks noGrp="1"/>
          </p:cNvSpPr>
          <p:nvPr>
            <p:ph type="title"/>
          </p:nvPr>
        </p:nvSpPr>
        <p:spPr/>
        <p:txBody>
          <a:bodyPr/>
          <a:lstStyle/>
          <a:p>
            <a:r>
              <a:rPr lang="en-US" dirty="0"/>
              <a:t>Acknowledgments</a:t>
            </a:r>
          </a:p>
        </p:txBody>
      </p:sp>
      <p:pic>
        <p:nvPicPr>
          <p:cNvPr id="2" name="Picture 1"/>
          <p:cNvPicPr>
            <a:picLocks noChangeAspect="1"/>
          </p:cNvPicPr>
          <p:nvPr/>
        </p:nvPicPr>
        <p:blipFill>
          <a:blip r:embed="rId2"/>
          <a:stretch>
            <a:fillRect/>
          </a:stretch>
        </p:blipFill>
        <p:spPr>
          <a:xfrm>
            <a:off x="8077200" y="457200"/>
            <a:ext cx="838200" cy="742950"/>
          </a:xfrm>
          <a:prstGeom prst="rect">
            <a:avLst/>
          </a:prstGeom>
        </p:spPr>
      </p:pic>
    </p:spTree>
    <p:extLst>
      <p:ext uri="{BB962C8B-B14F-4D97-AF65-F5344CB8AC3E}">
        <p14:creationId xmlns:p14="http://schemas.microsoft.com/office/powerpoint/2010/main" val="854296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0" y="304800"/>
            <a:ext cx="9144000" cy="990600"/>
          </a:xfrm>
        </p:spPr>
        <p:txBody>
          <a:bodyPr/>
          <a:lstStyle/>
          <a:p>
            <a:r>
              <a:rPr lang="en-US" altLang="en-US" dirty="0" smtClean="0"/>
              <a:t>Reference</a:t>
            </a:r>
          </a:p>
        </p:txBody>
      </p:sp>
      <p:sp>
        <p:nvSpPr>
          <p:cNvPr id="57347" name="Content Placeholder 2"/>
          <p:cNvSpPr>
            <a:spLocks noGrp="1"/>
          </p:cNvSpPr>
          <p:nvPr>
            <p:ph idx="1"/>
          </p:nvPr>
        </p:nvSpPr>
        <p:spPr>
          <a:xfrm>
            <a:off x="457200" y="1600200"/>
            <a:ext cx="8458200" cy="4525963"/>
          </a:xfrm>
        </p:spPr>
        <p:txBody>
          <a:bodyPr/>
          <a:lstStyle/>
          <a:p>
            <a:r>
              <a:rPr lang="en-US" altLang="en-US" sz="2000" dirty="0" smtClean="0"/>
              <a:t>Karban, R., </a:t>
            </a:r>
            <a:r>
              <a:rPr lang="en-US" altLang="en-US" sz="2000" dirty="0" err="1" smtClean="0"/>
              <a:t>Jankevičius</a:t>
            </a:r>
            <a:r>
              <a:rPr lang="en-US" altLang="en-US" sz="2000" dirty="0" smtClean="0"/>
              <a:t>, N., Elaasar, M. “ESEM: Automated Systems Analysis using Executable </a:t>
            </a:r>
            <a:r>
              <a:rPr lang="en-US" altLang="en-US" sz="2000" dirty="0" err="1" smtClean="0"/>
              <a:t>SysML</a:t>
            </a:r>
            <a:r>
              <a:rPr lang="en-US" altLang="en-US" sz="2000" dirty="0" smtClean="0"/>
              <a:t> Modeling Patterns”, (to appear in the proceedings of INCOSE International Symposium (IS), Edinburgh, Scotland, 2016.)</a:t>
            </a:r>
          </a:p>
          <a:p>
            <a:r>
              <a:rPr lang="en-US" altLang="en-US" sz="2000" dirty="0" smtClean="0"/>
              <a:t>Karban, R., “Using </a:t>
            </a:r>
            <a:r>
              <a:rPr lang="en-US" altLang="en-US" sz="2000" dirty="0"/>
              <a:t>Executable </a:t>
            </a:r>
            <a:r>
              <a:rPr lang="en-US" altLang="en-US" sz="2000" dirty="0" err="1"/>
              <a:t>SysML</a:t>
            </a:r>
            <a:r>
              <a:rPr lang="en-US" altLang="en-US" sz="2000" dirty="0"/>
              <a:t> Models to Generate Systems Engineering </a:t>
            </a:r>
            <a:r>
              <a:rPr lang="en-US" altLang="en-US" sz="2000" dirty="0" smtClean="0"/>
              <a:t>Products”, NoMagic World Symposium, Allen, TX, 2016</a:t>
            </a:r>
          </a:p>
          <a:p>
            <a:r>
              <a:rPr lang="en-US" altLang="en-US" sz="2000" dirty="0" smtClean="0">
                <a:cs typeface="Arial" panose="020B0604020202020204" pitchFamily="34" charset="0"/>
              </a:rPr>
              <a:t>Open Source TMT model: </a:t>
            </a:r>
            <a:r>
              <a:rPr lang="en-US" sz="2000" dirty="0">
                <a:hlinkClick r:id="rId2"/>
              </a:rPr>
              <a:t>https://github.com/Open-MBEE/TMT-SysML-Model</a:t>
            </a:r>
            <a:endParaRPr lang="en-US" sz="2000" dirty="0"/>
          </a:p>
          <a:p>
            <a:r>
              <a:rPr lang="en-US" altLang="en-US" sz="2000" dirty="0" smtClean="0">
                <a:cs typeface="Arial" panose="020B0604020202020204" pitchFamily="34" charset="0"/>
              </a:rPr>
              <a:t>Open Source Engineering Environment: </a:t>
            </a:r>
            <a:r>
              <a:rPr lang="en-US" altLang="en-US" sz="2000" dirty="0">
                <a:hlinkClick r:id="rId3"/>
              </a:rPr>
              <a:t>https://</a:t>
            </a:r>
            <a:r>
              <a:rPr lang="en-US" altLang="en-US" sz="2000" dirty="0" smtClean="0">
                <a:hlinkClick r:id="rId3"/>
              </a:rPr>
              <a:t>github.com/Open-MBEE</a:t>
            </a:r>
            <a:endParaRPr lang="en-US" altLang="en-US" sz="2000" dirty="0" smtClean="0"/>
          </a:p>
          <a:p>
            <a:r>
              <a:rPr lang="en-US" altLang="en-US" sz="2000" dirty="0" smtClean="0"/>
              <a:t>A Practical Guide to SysML, 3</a:t>
            </a:r>
            <a:r>
              <a:rPr lang="en-US" altLang="en-US" sz="2000" baseline="30000" dirty="0" smtClean="0"/>
              <a:t>rd</a:t>
            </a:r>
            <a:r>
              <a:rPr lang="en-US" altLang="en-US" sz="2000" dirty="0" smtClean="0"/>
              <a:t> Edition, Chapter 17 by Friedenthal, Moore, and Steiner</a:t>
            </a:r>
          </a:p>
          <a:p>
            <a:r>
              <a:rPr lang="en-US" altLang="en-US" sz="2000" dirty="0" err="1" smtClean="0"/>
              <a:t>Zwemer</a:t>
            </a:r>
            <a:r>
              <a:rPr lang="en-US" altLang="en-US" sz="2000" dirty="0" smtClean="0"/>
              <a:t>, D.,  “Connecting </a:t>
            </a:r>
            <a:r>
              <a:rPr lang="en-US" altLang="en-US" sz="2000" dirty="0" err="1" smtClean="0"/>
              <a:t>SysML</a:t>
            </a:r>
            <a:r>
              <a:rPr lang="en-US" altLang="en-US" sz="2000" dirty="0" smtClean="0"/>
              <a:t> with PLM/ALM, CAD, Simulation, Requirements, and Project Management Tools”, May 2016</a:t>
            </a:r>
            <a:endParaRPr lang="en-US" altLang="en-US" sz="2000" dirty="0"/>
          </a:p>
          <a:p>
            <a:endParaRPr lang="en-US" altLang="en-US" sz="1800" dirty="0">
              <a:cs typeface="Arial" panose="020B0604020202020204" pitchFamily="34" charset="0"/>
            </a:endParaRPr>
          </a:p>
          <a:p>
            <a:endParaRPr lang="en-US" altLang="en-US" sz="1800" dirty="0" smtClean="0"/>
          </a:p>
        </p:txBody>
      </p:sp>
    </p:spTree>
    <p:extLst>
      <p:ext uri="{BB962C8B-B14F-4D97-AF65-F5344CB8AC3E}">
        <p14:creationId xmlns:p14="http://schemas.microsoft.com/office/powerpoint/2010/main" val="33662877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Backup</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10080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Executable System Engineering Method (ESEM)</a:t>
            </a:r>
            <a:endParaRPr lang="en-US" dirty="0"/>
          </a:p>
        </p:txBody>
      </p:sp>
      <p:sp>
        <p:nvSpPr>
          <p:cNvPr id="25603" name="Content Placeholder 2"/>
          <p:cNvSpPr>
            <a:spLocks noGrp="1"/>
          </p:cNvSpPr>
          <p:nvPr>
            <p:ph idx="1"/>
          </p:nvPr>
        </p:nvSpPr>
        <p:spPr/>
        <p:txBody>
          <a:bodyPr/>
          <a:lstStyle/>
          <a:p>
            <a:r>
              <a:rPr lang="en-CA" altLang="en-US" smtClean="0"/>
              <a:t>Step 1: Formalize Requirements</a:t>
            </a:r>
          </a:p>
          <a:p>
            <a:r>
              <a:rPr lang="en-CA" altLang="en-US" smtClean="0"/>
              <a:t>Step 2: Specify Design</a:t>
            </a:r>
          </a:p>
          <a:p>
            <a:r>
              <a:rPr lang="en-CA" altLang="en-US" smtClean="0"/>
              <a:t>Step 3: Characterize Components</a:t>
            </a:r>
          </a:p>
          <a:p>
            <a:r>
              <a:rPr lang="en-CA" altLang="en-US" smtClean="0"/>
              <a:t>Step 4: Specify Analysis Context</a:t>
            </a:r>
          </a:p>
          <a:p>
            <a:r>
              <a:rPr lang="en-CA" altLang="en-US" smtClean="0"/>
              <a:t>Step 5: Specify Operational Scenarios</a:t>
            </a:r>
          </a:p>
          <a:p>
            <a:r>
              <a:rPr lang="en-CA" altLang="en-US" smtClean="0"/>
              <a:t>Step 6: Specify Analysis Configurations</a:t>
            </a:r>
          </a:p>
          <a:p>
            <a:r>
              <a:rPr lang="en-CA" altLang="en-US" smtClean="0"/>
              <a:t>Step 7: Run Analysis</a:t>
            </a:r>
          </a:p>
        </p:txBody>
      </p:sp>
    </p:spTree>
    <p:extLst>
      <p:ext uri="{BB962C8B-B14F-4D97-AF65-F5344CB8AC3E}">
        <p14:creationId xmlns:p14="http://schemas.microsoft.com/office/powerpoint/2010/main" val="15694049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533400"/>
            <a:ext cx="9144000" cy="642938"/>
          </a:xfrm>
        </p:spPr>
        <p:txBody>
          <a:bodyPr/>
          <a:lstStyle/>
          <a:p>
            <a:pPr>
              <a:defRPr/>
            </a:pPr>
            <a:r>
              <a:rPr lang="en-US" sz="3200" b="1" dirty="0" smtClean="0">
                <a:latin typeface="Arial" charset="0"/>
                <a:cs typeface="+mn-cs"/>
              </a:rPr>
              <a:t>Who</a:t>
            </a:r>
            <a:r>
              <a:rPr lang="en-US" sz="3200" dirty="0" smtClean="0"/>
              <a:t> </a:t>
            </a:r>
            <a:r>
              <a:rPr lang="en-US" sz="3200" b="1" dirty="0" smtClean="0">
                <a:latin typeface="Arial" charset="0"/>
                <a:cs typeface="+mn-cs"/>
              </a:rPr>
              <a:t>is</a:t>
            </a:r>
            <a:r>
              <a:rPr lang="en-US" sz="3200" dirty="0" smtClean="0"/>
              <a:t> </a:t>
            </a:r>
            <a:r>
              <a:rPr lang="en-US" sz="3200" b="1" dirty="0" smtClean="0">
                <a:latin typeface="Arial" charset="0"/>
                <a:cs typeface="+mn-cs"/>
              </a:rPr>
              <a:t>Robert</a:t>
            </a:r>
            <a:r>
              <a:rPr lang="en-US" sz="3200" dirty="0" smtClean="0"/>
              <a:t>?</a:t>
            </a:r>
          </a:p>
        </p:txBody>
      </p:sp>
      <p:pic>
        <p:nvPicPr>
          <p:cNvPr id="6147" name="Picture 2" descr="D:\home\rkarban\Bilder\Paranal\Dec2003\IMGP05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71600"/>
            <a:ext cx="3635375" cy="48466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bwMode="auto">
          <a:xfrm>
            <a:off x="4121150" y="1447800"/>
            <a:ext cx="4883150" cy="3046988"/>
          </a:xfrm>
          <a:prstGeom prst="rect">
            <a:avLst/>
          </a:prstGeom>
          <a:noFill/>
          <a:ln w="9525">
            <a:noFill/>
            <a:miter lim="800000"/>
            <a:headEnd/>
            <a:tailEnd/>
          </a:ln>
          <a:effectLst/>
        </p:spPr>
        <p:txBody>
          <a:bodyPr>
            <a:spAutoFit/>
          </a:bodyPr>
          <a:lstStyle/>
          <a:p>
            <a:pPr marL="171450" indent="-171450" eaLnBrk="1" hangingPunct="1">
              <a:buFont typeface="Arial" panose="020B0604020202020204" pitchFamily="34" charset="0"/>
              <a:buChar char="•"/>
              <a:defRPr/>
            </a:pPr>
            <a:r>
              <a:rPr lang="en-US" sz="1600" dirty="0" smtClean="0">
                <a:latin typeface="HelveticaNeueLT Com 65 Md" pitchFamily="34" charset="0"/>
                <a:ea typeface="+mn-ea"/>
              </a:rPr>
              <a:t>Senior </a:t>
            </a:r>
            <a:r>
              <a:rPr lang="en-US" sz="1600" dirty="0">
                <a:latin typeface="HelveticaNeueLT Com 65 Md" pitchFamily="34" charset="0"/>
                <a:ea typeface="+mn-ea"/>
              </a:rPr>
              <a:t>Systems </a:t>
            </a:r>
            <a:r>
              <a:rPr lang="en-US" sz="1600" dirty="0" smtClean="0">
                <a:latin typeface="HelveticaNeueLT Com 65 Md" pitchFamily="34" charset="0"/>
                <a:ea typeface="+mn-ea"/>
              </a:rPr>
              <a:t>Architect and Systems Engineer</a:t>
            </a:r>
            <a:br>
              <a:rPr lang="en-US" sz="1600" dirty="0" smtClean="0">
                <a:latin typeface="HelveticaNeueLT Com 65 Md" pitchFamily="34" charset="0"/>
                <a:ea typeface="+mn-ea"/>
              </a:rPr>
            </a:br>
            <a:r>
              <a:rPr lang="en-US" sz="1600" dirty="0" smtClean="0">
                <a:latin typeface="HelveticaNeueLT Com 65 Md" pitchFamily="34" charset="0"/>
                <a:ea typeface="+mn-ea"/>
              </a:rPr>
              <a:t>at </a:t>
            </a:r>
            <a:r>
              <a:rPr lang="en-US" sz="1600" dirty="0">
                <a:latin typeface="HelveticaNeueLT Com 65 Md" pitchFamily="34" charset="0"/>
                <a:ea typeface="+mn-ea"/>
              </a:rPr>
              <a:t>NASA’s JPL - USA</a:t>
            </a:r>
          </a:p>
          <a:p>
            <a:pPr marL="628650" lvl="1" indent="-171450" eaLnBrk="1" hangingPunct="1">
              <a:buFont typeface="Arial" panose="020B0604020202020204" pitchFamily="34" charset="0"/>
              <a:buChar char="•"/>
              <a:defRPr/>
            </a:pPr>
            <a:r>
              <a:rPr lang="en-US" sz="1600" dirty="0" smtClean="0">
                <a:latin typeface="HelveticaNeueLT Com 65 Md" pitchFamily="34" charset="0"/>
                <a:ea typeface="+mn-ea"/>
              </a:rPr>
              <a:t>CAE, IMCE, </a:t>
            </a:r>
            <a:r>
              <a:rPr lang="en-US" sz="1600" dirty="0">
                <a:latin typeface="HelveticaNeueLT Com 65 Md" pitchFamily="34" charset="0"/>
                <a:ea typeface="+mn-ea"/>
              </a:rPr>
              <a:t>TMT, Europa </a:t>
            </a:r>
          </a:p>
          <a:p>
            <a:pPr marL="171450" indent="-171450">
              <a:buFont typeface="Arial" panose="020B0604020202020204" pitchFamily="34" charset="0"/>
              <a:buChar char="•"/>
              <a:defRPr/>
            </a:pPr>
            <a:r>
              <a:rPr lang="en-US" sz="1600" dirty="0" smtClean="0">
                <a:latin typeface="HelveticaNeueLT Com 65 Md" pitchFamily="34" charset="0"/>
              </a:rPr>
              <a:t>Member </a:t>
            </a:r>
            <a:r>
              <a:rPr lang="en-US" sz="1600" dirty="0">
                <a:latin typeface="HelveticaNeueLT Com 65 Md" pitchFamily="34" charset="0"/>
              </a:rPr>
              <a:t>of INCOSE</a:t>
            </a:r>
          </a:p>
          <a:p>
            <a:pPr marL="171450" indent="-171450">
              <a:buFont typeface="Arial" panose="020B0604020202020204" pitchFamily="34" charset="0"/>
              <a:buChar char="•"/>
              <a:defRPr/>
            </a:pPr>
            <a:r>
              <a:rPr lang="en-US" sz="1600" dirty="0">
                <a:latin typeface="HelveticaNeueLT Com 65 Md" pitchFamily="34" charset="0"/>
              </a:rPr>
              <a:t>Member of the OMG </a:t>
            </a:r>
            <a:r>
              <a:rPr lang="en-US" sz="1600" dirty="0" err="1">
                <a:latin typeface="HelveticaNeueLT Com 65 Md" pitchFamily="34" charset="0"/>
              </a:rPr>
              <a:t>SysML</a:t>
            </a:r>
            <a:r>
              <a:rPr lang="en-US" sz="1600" dirty="0">
                <a:latin typeface="HelveticaNeueLT Com 65 Md" pitchFamily="34" charset="0"/>
              </a:rPr>
              <a:t> Revision Task Force</a:t>
            </a:r>
          </a:p>
          <a:p>
            <a:pPr marL="171450" indent="-171450">
              <a:buFont typeface="Arial" panose="020B0604020202020204" pitchFamily="34" charset="0"/>
              <a:buChar char="•"/>
              <a:defRPr/>
            </a:pPr>
            <a:r>
              <a:rPr lang="en-US" sz="1600" dirty="0">
                <a:latin typeface="HelveticaNeueLT Com 65 Md" pitchFamily="34" charset="0"/>
              </a:rPr>
              <a:t>Formerly Control System/Software Engineer and Architect at:</a:t>
            </a:r>
          </a:p>
          <a:p>
            <a:pPr marL="628650" lvl="1" indent="-171450">
              <a:buFont typeface="Arial" panose="020B0604020202020204" pitchFamily="34" charset="0"/>
              <a:buChar char="•"/>
              <a:defRPr/>
            </a:pPr>
            <a:r>
              <a:rPr lang="en-US" sz="1600" dirty="0">
                <a:latin typeface="HelveticaNeueLT Com 65 Md" pitchFamily="34" charset="0"/>
              </a:rPr>
              <a:t>European Southern Observatory – Germany, Chile </a:t>
            </a:r>
          </a:p>
          <a:p>
            <a:pPr marL="628650" lvl="1" indent="-171450">
              <a:buFont typeface="Arial" panose="020B0604020202020204" pitchFamily="34" charset="0"/>
              <a:buChar char="•"/>
              <a:defRPr/>
            </a:pPr>
            <a:r>
              <a:rPr lang="en-US" sz="1600" dirty="0">
                <a:latin typeface="HelveticaNeueLT Com 65 Md" pitchFamily="34" charset="0"/>
              </a:rPr>
              <a:t>CERN – Switzerland/France</a:t>
            </a:r>
          </a:p>
          <a:p>
            <a:pPr marL="628650" lvl="1" indent="-171450">
              <a:buFont typeface="Arial" panose="020B0604020202020204" pitchFamily="34" charset="0"/>
              <a:buChar char="•"/>
              <a:defRPr/>
            </a:pPr>
            <a:r>
              <a:rPr lang="en-US" sz="1600" dirty="0">
                <a:latin typeface="HelveticaNeueLT Com 65 Md" pitchFamily="34" charset="0"/>
              </a:rPr>
              <a:t>Siemens Healthcare - </a:t>
            </a:r>
            <a:r>
              <a:rPr lang="en-US" sz="1600" dirty="0" smtClean="0">
                <a:latin typeface="HelveticaNeueLT Com 65 Md" pitchFamily="34" charset="0"/>
              </a:rPr>
              <a:t>Austria</a:t>
            </a:r>
          </a:p>
          <a:p>
            <a:pPr marL="171450" indent="-171450">
              <a:buFont typeface="Arial" panose="020B0604020202020204" pitchFamily="34" charset="0"/>
              <a:buChar char="•"/>
              <a:defRPr/>
            </a:pPr>
            <a:r>
              <a:rPr lang="en-US" sz="1600" dirty="0" smtClean="0">
                <a:latin typeface="HelveticaNeueLT Com 65 Md" pitchFamily="34" charset="0"/>
              </a:rPr>
              <a:t>M.Sc. </a:t>
            </a:r>
            <a:r>
              <a:rPr lang="en-US" sz="1600" dirty="0">
                <a:latin typeface="HelveticaNeueLT Com 65 Md" pitchFamily="34" charset="0"/>
              </a:rPr>
              <a:t>Computer Science (Austria</a:t>
            </a:r>
            <a:r>
              <a:rPr lang="en-US" sz="1600" dirty="0" smtClean="0">
                <a:latin typeface="HelveticaNeueLT Com 65 Md" pitchFamily="34" charset="0"/>
              </a:rPr>
              <a:t>)</a:t>
            </a:r>
            <a:endParaRPr lang="en-US" sz="1600" dirty="0">
              <a:latin typeface="HelveticaNeueLT Com 65 Md" pitchFamily="34" charset="0"/>
            </a:endParaRPr>
          </a:p>
        </p:txBody>
      </p:sp>
      <p:sp>
        <p:nvSpPr>
          <p:cNvPr id="6149" name="AutoShape 8" descr="Bildergebnis für cern"/>
          <p:cNvSpPr>
            <a:spLocks noChangeAspect="1" noChangeArrowheads="1"/>
          </p:cNvSpPr>
          <p:nvPr/>
        </p:nvSpPr>
        <p:spPr bwMode="auto">
          <a:xfrm>
            <a:off x="155575" y="-731838"/>
            <a:ext cx="1524000" cy="15240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6150" name="AutoShape 10" descr="Bildergebnis für cern"/>
          <p:cNvSpPr>
            <a:spLocks noChangeAspect="1" noChangeArrowheads="1"/>
          </p:cNvSpPr>
          <p:nvPr/>
        </p:nvSpPr>
        <p:spPr bwMode="auto">
          <a:xfrm>
            <a:off x="155575" y="-731838"/>
            <a:ext cx="1524000" cy="15240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6151" name="AutoShape 12" descr="data:image/jpeg;base64,/9j/4AAQSkZJRgABAQAAAQABAAD/2wCEAAkGBwgHBgkIBwgKCgkLDRYPDQwMDRsUFRAWIB0iIiAdHx8kKDQsJCYxJx8fLT0tMTU3Ojo6Iys/RD84QzQ5OjcBCgoKDQwNGg8PGjclHyU3Nzc3Nzc3Nzc3Nzc3Nzc3Nzc3Nzc3Nzc3Nzc3Nzc3Nzc3Nzc3Nzc3Nzc3Nzc3Nzc3N//AABEIAKAAoAMBIgACEQEDEQH/xAAbAAEAAgMBAQAAAAAAAAAAAAAAAQYDBAUCB//EAEsQAAEDAwEEBgYFBwgLAQAAAAECAwQABREGEiExQQciUWFxgRMUUpGhwRUjMrHRF0JDYpKy8CVUY3KChKLhJCYzNFNkc5TC8fIW/8QAGQEAAwEBAQAAAAAAAAAAAAAAAAECAwQF/8QAJxEAAgIBAwMEAgMAAAAAAAAAAAECESEDEkEiMVEEEzJSQqEjYXH/2gAMAwEAAhEDEQA/AKLSlK9s8cUpSgBSgpQApSlACoqaGgBSlKAFKUoAUpSgBSlKAFKUoAUpSgBSlKAFKlKSogJSVEnAAGSTVti6NRBiJn6tuDdoiq3pZV1n3O4J5ffUynGPccYyk8FSxigG1uG891WlWqtKWo7Fh0yZq08JVycznvCd+PhWFXSbfwcRItpio5BuHkj3msvf+sTRaK5ZXfRr9hXupsK9lXuq0xelXUbKh6wxbH08x6uUE+YPyqwROlaFNbDVwjPWpz+cRW0Po80qTn3Un6iS/EpaEX+R822Veyr3VGyr2Ve419Hut21pGhG5We5W282wfp4kNBWj+ujiOVVr8pepyAQ/CIP/ACSMUL1DfH7B6CXdld2T2H3GmKsf5SdTn9LAP9yTUflG1KeK7ef7kn8ar35fUn2Y/YrtR7qsg6RNQniLb/2Kfxqfyh38/o7WfGCn8aPffj9h7S8lb3dtPOrIekG+82LQrxgD8a5N7v02+OMLnNQ2yyFBIisejBzjjvOeHxNNatvKJekkrTNClM0rW7IFKUoAV7ZacfdQ0yhS3HFBKEJGSongAK8Yq42JTelNOOapkNpVcJJUxamljcDv2nCOz8O+pnNQjY4RcnRmkPQOj1hKQ21N1Q4jJ2us3CBG7xV/HCqDPnTLpLXMuMlyTIXxccOfIdg7hurG687IfcffcU484orWtRyVKPE1A41yd3b7nQ3il2IAFTgDea3LTbJl3ntwbcwp+Q5wSnkO0nkO+rgtvTmieo623fb+jepJP+jRlfM/HwocuBqGCt2bSt8vmF2y3PONHg8rqN/tH5Zrtno8kRh/K1/skBXNCnytX3CuVe9WX29nE6e4GTwjs/VtgeA4+ZriJbSknCQM91LqY+ngv1k0+q0TUybDrqzIk+yVEJc7lDO8Vtav0dNubYuVstLBlq3v/RklLjLx5qCTgpPhnNfOMA7iBvrNBkv26Ql+E64ysEE+icKNruJFLY+9lblVUeHmHor62JLS2XkfabcSUqHka84r6nd71Gk2C3XC8RPpmxyvq1rcAEqC7zG2MA88Hdw4nIqp37SqY8AXnT8r6RsqjvdA+sY7nE8vHFCn5E4eCsgVmiM+nmRmB+meQ3+0oD51irr6RZ9Z1VaGfalt/A5+VaPCZGLPesbbEtGpptvt4X6uwUpG2raOdkE7/E1xq7OsXhI1beHRwMtYHkcfKuOKS+KG0kyRXqvNK1hOsGcoXk9UpStzE2rZCcuVyiwWc7cl1LYxyycZ92a6XSXcUStSm3RTiDam0xWU8sgDaPv3eVdLouYS5qxD6wCmKw49v5EDHzqlMCRerokNArkzpHUB9pav865tZ3OvBtpprTvyYcgDJ3eO6pSQRuORV01C/B0fL+hrLEivzmED1u4SWUuLKyM7KAdyQMjlXGl6icn29+Ncrfb33lgeilojpada3796QM7t3nWabeUXtSw2bFr1U9aNOSLbbI6Y0uS4fTT0q+sU3ySPZ8uXfVf8KvmpJkazaf0s7EtVoLkyDtvKfhoWVqATvz5muDDuCLtqKyh6325lpMpttbcWMG0OhS052hwNKLWWkU08KzhVNXW93VELXEy0xbJZ34qJiWURfUG9pSTs5AIGc7zv5VkdtNthdLbNthttuQfWEBTCsKSkqRlSPDJo3j2PsUalWzV2mI8NgXrTznrNieVjKd5jLzgpV3Z7eHA1qW5mOvQl7fUw0qQ3NjpbdKBtoSriAeWcU1JVYnFp0dXo4cTc27tpeSr6i4xypj+jeTwI+H7NcGwXu4aYuanGgDglqXFX9h0A4Ukjt476x6XmKt+prTKTnqS2wrHsqUEn4E11+lC3C261nJQnDcgJkIwN3WGFfEH30Ut7XkLe21wNX2SG1Hj3+wErs044Cf5s7zbPduOOzh2VHRoyHtc2rPBClue5Cqz9H01l9+Tpq5H+T7sgoTk/7N7HVUOwn8KzdH0N+26uuKZQCXrdBk+kI4AjAz51LdRcWNK2mVKc6ZFwlvni7IcX71E1iAry1ktpJ4lIzXqtSBU0pTAmlKV0nMXPouBVdrm0Ptu2x5KfHdVN0lPbtd7tVweH1TDza19yeZ8hv8qsvRvKETWUAL+xIKmT/aT+OKrV8tyrVfLhb1jHq8haB4Zyn4EVy6q/kafJvpv+Nf0zv9J1udhasly8FcWeUyGHx9hYIG4HhkEfdVXbbccDhbQpYbTtObKc7I7T2CuvbtT3eBD9QQ81Ig8oktlLzY8Ad48jXidqG4TIa4WYseG5vXHhx0soWe/G8+ZqI7kqLe15LfqW+3Cy6Y0emC6ygOW8lQdYQ4d2z7QOOPKqrbp7911dbZcpSFvOTWNooQEDctPIbq2G9a35uLHjB+KpqMgNtJchtr2UjvIJrXmamus2XClSHWPSwnPSMFuMhASrIO8Ab/sjjUqLSoqUldl5kXpUjV+obA5IagSZEgog3BtpCFtuYThClAZIV28e/hVW0lDlQukS3Rp6FplNTMOheSc4Jzv4545rgXGdJudxfuExYVJfWFrWkbOVAAAgDhwFdKRqq8SbnEuT77K5kQYZf9AkKxjHW3dbzoUGlQOabs2NL6jc07c5TD7frNrkOrRMiK3hYyRkA8/vqx6isMO06LukuzyUyLXcJUZ2MQclABVlJ8Mjv91fPnnVPPOPOY23FqWogYyScn762WrlMbtT9rS9mE+4l1TRGcLTwI7O/tpuGbQlPFMwwElVwhpHEyGgPHbFfSOmlpuQu33Fkb2nXYjniMKHzqoaDt5uOr7W0QNhp4PudwR1vvAqwXGaNRaa1ZskqVFuaZrXc2Ts/cDSn80OHwZQ2nXY7iHo6ih1pQW2RyUDkfGvrN0bbSvUGpI6Qlm4afQ4Mf8AEUSD9ya+SAcq+oSZaR0JMuE/WKCYgP6oexj3CnqLsGm+58xFTTFBWtECppSmIUpSug5zNEfVElMyUfbYdQ6nxSQflV36YbOFvw9TwxmPNbQh4jgleOofMbvIVQhxr6XbL3FXoe2i9o9La1LVbJxO/wBEOLTvdjcPPurn9QqqSN/T07iz5fEcQ1LYcdALaHUKWCNxSFAn4VZOkiCzbtZTmYzSG2VJbdbQhOAApI4DxBrmap05K09cDEfPpYzqdqNJSOq+gjiD29oqwa7P0tZNPakRvU/G9Ukkb8OIzx/xVjeU0aVhplMpSpqyRU0oKBipqcVYdHaZcv8ALU9IV6C1RevLkq3BKRvKQe0/Ab+yk3WWCVnU09/q5o+4X9w7Eu4pMO3jdwOdpfw/w99anRoEu3abaFD6u4292Pj9YDKfnWprO+ovlzQmG2GrZDT6CE0ncA2MdbHLOB5AVp6Xmm26jtk3gluSja346pOD8Camri2yr6kkcsJUnquDCxuUOw86vF9dMbou07CJwZT7kgp7sqx8VCuHq21uxtYXK3RkErXKwwnHEuYKf3q6nSQ621d4lnjEGPaYiI+72+Kv/GqfU4krFlSqaUrQkUqRSgCKUpXQc4q2aOQbpZtQ2BW9ciL6zHH9K2c7vhVTrs6NuX0Tqa3S1HDYeDbn9VXVP31GorgxwdTRl05qiOm2CyaljLn2dRy2QcuxD7SDxwOz/wBVaoljS1pa426PIN4sMtXposuInbciOj20DfjcM7PfuFUXVtr+h9TXKAAQht8lsfqK6w+BrVtdzn2mT6xa5bsV3mW1Y2vEcD51xuF5idalTpmqUkK2VAhadxBGN/nU19Ps1z//AFttdcuFptV4mxxl2PsmPJI9pBGQr4VXlS9ArWoSLJfIrgUQptEgHZPMdZWaanmmgcOUyo/cK9obW4oIbQtazwShJUT5CrX9IaCYO21YbvKI5PytkeeFVvWzVNynTUWrRVkgWx54HC0IC1hPMlRGABzODTcmuBJLyTpjo3mTpDK7+4IDByr1Yn69xI7vzR3mseutSxFsJ03ppKWLPH6rpb3CQod/NORx/OPx9asv6bfGesdpmuzH3cfSV0WrK31c0JPJI7Bu4jtNUfgMDhUxTk90i5NJbUOzhUKBKVbJwcceyvXhXc0tpqRfpC1qWI1uj9aVMXuS2kbyAeBV91avCtmVWXaW7bmbrB1lOUlQFoQ80zje6+OoPMZH8CvmUh96XJelSlbT7yytxXaonJq56jVAuGhmnrRtmNa7othv0n2g0venv4kVSBUaS5L1HmhSlTWxmKippQIilKVuYCnjnypSgR0tU3lV/nMTHYyWnURksuKSva9KU8Fd1cispGaxqGKwlDb2N4z3dzLDlSIMpuVDdWy+0cocQcFNXE3iw6sSlGpU/Rl2xspucdP1bn/UT/HiKpIFZ4kaRNlNRIbSnX3lBCEJ4qNZNJ5NU2jvXLQ94hSojUYxpzMxzYjPRnQQvvI4gAbyd4Fb96nxdHW9dgssgG5O7rjcRuz/AETZ5AcyOztO73NkMaHtzlotbqXb4+nZnTGzujA/o2+w9p8+zGrb+kC+worUQJt78dpOyht6KDgeRFQt8v8ACntiU8ONJwApAHADIrq2yx3a6rAt9tkv5/OSghPvO6rH+Ui8I/3e32ZlR/PREOf3q59x1vqS4pKH7o422RgojgNDHlv+Nadfgjp82dFGk7XYEpkazuTaV8U22Gvbdc7ieXljxrm6k1S9d2EW+HHRb7QyR6KG1uHio8zVfOVKKlHKjvKicknvNMUKGblkTlikW3RmbhYNT2cb1ORBKaT+sg//ADVSSQRkcDVl6OJaYmsoIX9iTtx1g9ih+IFcO5Q1W64yoKsj1d5bYz2A4FOOJNA8xTNapqMUrQgmoxU4pToVkUpStTIUpSgBQ76UoAlph2Q82xHbU684oJQhAyVHsFXR1xnQUJUWOpDuppTf17w3pgoP5qe1R/jlWjYr1btOWtyXCHrF/eGw2txBCIiTxI9pVVhxxx5xbry1OOLUVLWo5KieJPfXJONyrg6oSqN8kKKlqKlqKlqOVKPEntoKUqkSKmgpQMUpSmIyRpS4MlmW39qO4l0f2SD8qs3SZFQxq+Q+0D6Ka03JQeR2hg/u/GqrjjVi1Ld4l2s9h2FrVPhxjHkBSdxA4HPP/Ok/kmJPDRXaClSa1IsilRU0UJsUpStCBSlKAFKUoAgilTSplGy4yogVNKVjRqKmoqaAIpSlUImopSmkQ2M0qKVVEtk0pSmiT//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6152" name="AutoShape 14" descr="data:image/jpeg;base64,/9j/4AAQSkZJRgABAQAAAQABAAD/2wCEAAkGBwgHBgkIBwgKCgkLDRYPDQwMDRsUFRAWIB0iIiAdHx8kKDQsJCYxJx8fLT0tMTU3Ojo6Iys/RD84QzQ5OjcBCgoKDQwNGg8PGjclHyU3Nzc3Nzc3Nzc3Nzc3Nzc3Nzc3Nzc3Nzc3Nzc3Nzc3Nzc3Nzc3Nzc3Nzc3Nzc3Nzc3N//AABEIAKAAoAMBIgACEQEDEQH/xAAbAAEAAgMBAQAAAAAAAAAAAAAAAQYDBAUCB//EAEsQAAEDAwEEBgYFBwgLAQAAAAECAwQABREGEiExQQciUWFxgRMUUpGhwRUjMrHRF0JDYpKy8CVUY3KChKLhJCYzNFNkc5TC8fIW/8QAGQEAAwEBAQAAAAAAAAAAAAAAAAECAwQF/8QAJxEAAgIBAwMEAgMAAAAAAAAAAAECESEDEkEiMVEEEzJSQqEjYXH/2gAMAwEAAhEDEQA/AKLSlK9s8cUpSgBSgpQApSlACoqaGgBSlKAFKUoAUpSgBSlKAFKUoAUpSgBSlKAFKlKSogJSVEnAAGSTVti6NRBiJn6tuDdoiq3pZV1n3O4J5ffUynGPccYyk8FSxigG1uG891WlWqtKWo7Fh0yZq08JVycznvCd+PhWFXSbfwcRItpio5BuHkj3msvf+sTRaK5ZXfRr9hXupsK9lXuq0xelXUbKh6wxbH08x6uUE+YPyqwROlaFNbDVwjPWpz+cRW0Po80qTn3Un6iS/EpaEX+R822Veyr3VGyr2Ve419Hut21pGhG5We5W282wfp4kNBWj+ujiOVVr8pepyAQ/CIP/ACSMUL1DfH7B6CXdld2T2H3GmKsf5SdTn9LAP9yTUflG1KeK7ef7kn8ar35fUn2Y/YrtR7qsg6RNQniLb/2Kfxqfyh38/o7WfGCn8aPffj9h7S8lb3dtPOrIekG+82LQrxgD8a5N7v02+OMLnNQ2yyFBIisejBzjjvOeHxNNatvKJekkrTNClM0rW7IFKUoAV7ZacfdQ0yhS3HFBKEJGSongAK8Yq42JTelNOOapkNpVcJJUxamljcDv2nCOz8O+pnNQjY4RcnRmkPQOj1hKQ21N1Q4jJ2us3CBG7xV/HCqDPnTLpLXMuMlyTIXxccOfIdg7hurG687IfcffcU484orWtRyVKPE1A41yd3b7nQ3il2IAFTgDea3LTbJl3ntwbcwp+Q5wSnkO0nkO+rgtvTmieo623fb+jepJP+jRlfM/HwocuBqGCt2bSt8vmF2y3PONHg8rqN/tH5Zrtno8kRh/K1/skBXNCnytX3CuVe9WX29nE6e4GTwjs/VtgeA4+ZriJbSknCQM91LqY+ngv1k0+q0TUybDrqzIk+yVEJc7lDO8Vtav0dNubYuVstLBlq3v/RklLjLx5qCTgpPhnNfOMA7iBvrNBkv26Ql+E64ysEE+icKNruJFLY+9lblVUeHmHor62JLS2XkfabcSUqHka84r6nd71Gk2C3XC8RPpmxyvq1rcAEqC7zG2MA88Hdw4nIqp37SqY8AXnT8r6RsqjvdA+sY7nE8vHFCn5E4eCsgVmiM+nmRmB+meQ3+0oD51irr6RZ9Z1VaGfalt/A5+VaPCZGLPesbbEtGpptvt4X6uwUpG2raOdkE7/E1xq7OsXhI1beHRwMtYHkcfKuOKS+KG0kyRXqvNK1hOsGcoXk9UpStzE2rZCcuVyiwWc7cl1LYxyycZ92a6XSXcUStSm3RTiDam0xWU8sgDaPv3eVdLouYS5qxD6wCmKw49v5EDHzqlMCRerokNArkzpHUB9pav865tZ3OvBtpprTvyYcgDJ3eO6pSQRuORV01C/B0fL+hrLEivzmED1u4SWUuLKyM7KAdyQMjlXGl6icn29+Ncrfb33lgeilojpada3796QM7t3nWabeUXtSw2bFr1U9aNOSLbbI6Y0uS4fTT0q+sU3ySPZ8uXfVf8KvmpJkazaf0s7EtVoLkyDtvKfhoWVqATvz5muDDuCLtqKyh6325lpMpttbcWMG0OhS052hwNKLWWkU08KzhVNXW93VELXEy0xbJZ34qJiWURfUG9pSTs5AIGc7zv5VkdtNthdLbNthttuQfWEBTCsKSkqRlSPDJo3j2PsUalWzV2mI8NgXrTznrNieVjKd5jLzgpV3Z7eHA1qW5mOvQl7fUw0qQ3NjpbdKBtoSriAeWcU1JVYnFp0dXo4cTc27tpeSr6i4xypj+jeTwI+H7NcGwXu4aYuanGgDglqXFX9h0A4Ukjt476x6XmKt+prTKTnqS2wrHsqUEn4E11+lC3C261nJQnDcgJkIwN3WGFfEH30Ut7XkLe21wNX2SG1Hj3+wErs044Cf5s7zbPduOOzh2VHRoyHtc2rPBClue5Cqz9H01l9+Tpq5H+T7sgoTk/7N7HVUOwn8KzdH0N+26uuKZQCXrdBk+kI4AjAz51LdRcWNK2mVKc6ZFwlvni7IcX71E1iAry1ktpJ4lIzXqtSBU0pTAmlKV0nMXPouBVdrm0Ptu2x5KfHdVN0lPbtd7tVweH1TDza19yeZ8hv8qsvRvKETWUAL+xIKmT/aT+OKrV8tyrVfLhb1jHq8haB4Zyn4EVy6q/kafJvpv+Nf0zv9J1udhasly8FcWeUyGHx9hYIG4HhkEfdVXbbccDhbQpYbTtObKc7I7T2CuvbtT3eBD9QQ81Ig8oktlLzY8Ad48jXidqG4TIa4WYseG5vXHhx0soWe/G8+ZqI7kqLe15LfqW+3Cy6Y0emC6ygOW8lQdYQ4d2z7QOOPKqrbp7911dbZcpSFvOTWNooQEDctPIbq2G9a35uLHjB+KpqMgNtJchtr2UjvIJrXmamus2XClSHWPSwnPSMFuMhASrIO8Ab/sjjUqLSoqUldl5kXpUjV+obA5IagSZEgog3BtpCFtuYThClAZIV28e/hVW0lDlQukS3Rp6FplNTMOheSc4Jzv4545rgXGdJudxfuExYVJfWFrWkbOVAAAgDhwFdKRqq8SbnEuT77K5kQYZf9AkKxjHW3dbzoUGlQOabs2NL6jc07c5TD7frNrkOrRMiK3hYyRkA8/vqx6isMO06LukuzyUyLXcJUZ2MQclABVlJ8Mjv91fPnnVPPOPOY23FqWogYyScn762WrlMbtT9rS9mE+4l1TRGcLTwI7O/tpuGbQlPFMwwElVwhpHEyGgPHbFfSOmlpuQu33Fkb2nXYjniMKHzqoaDt5uOr7W0QNhp4PudwR1vvAqwXGaNRaa1ZskqVFuaZrXc2Ts/cDSn80OHwZQ2nXY7iHo6ih1pQW2RyUDkfGvrN0bbSvUGpI6Qlm4afQ4Mf8AEUSD9ya+SAcq+oSZaR0JMuE/WKCYgP6oexj3CnqLsGm+58xFTTFBWtECppSmIUpSug5zNEfVElMyUfbYdQ6nxSQflV36YbOFvw9TwxmPNbQh4jgleOofMbvIVQhxr6XbL3FXoe2i9o9La1LVbJxO/wBEOLTvdjcPPurn9QqqSN/T07iz5fEcQ1LYcdALaHUKWCNxSFAn4VZOkiCzbtZTmYzSG2VJbdbQhOAApI4DxBrmap05K09cDEfPpYzqdqNJSOq+gjiD29oqwa7P0tZNPakRvU/G9Ukkb8OIzx/xVjeU0aVhplMpSpqyRU0oKBipqcVYdHaZcv8ALU9IV6C1RevLkq3BKRvKQe0/Ab+yk3WWCVnU09/q5o+4X9w7Eu4pMO3jdwOdpfw/w99anRoEu3abaFD6u4292Pj9YDKfnWprO+ovlzQmG2GrZDT6CE0ncA2MdbHLOB5AVp6Xmm26jtk3gluSja346pOD8Camri2yr6kkcsJUnquDCxuUOw86vF9dMbou07CJwZT7kgp7sqx8VCuHq21uxtYXK3RkErXKwwnHEuYKf3q6nSQ621d4lnjEGPaYiI+72+Kv/GqfU4krFlSqaUrQkUqRSgCKUpXQc4q2aOQbpZtQ2BW9ciL6zHH9K2c7vhVTrs6NuX0Tqa3S1HDYeDbn9VXVP31GorgxwdTRl05qiOm2CyaljLn2dRy2QcuxD7SDxwOz/wBVaoljS1pa426PIN4sMtXposuInbciOj20DfjcM7PfuFUXVtr+h9TXKAAQht8lsfqK6w+BrVtdzn2mT6xa5bsV3mW1Y2vEcD51xuF5idalTpmqUkK2VAhadxBGN/nU19Ps1z//AFttdcuFptV4mxxl2PsmPJI9pBGQr4VXlS9ArWoSLJfIrgUQptEgHZPMdZWaanmmgcOUyo/cK9obW4oIbQtazwShJUT5CrX9IaCYO21YbvKI5PytkeeFVvWzVNynTUWrRVkgWx54HC0IC1hPMlRGABzODTcmuBJLyTpjo3mTpDK7+4IDByr1Yn69xI7vzR3mseutSxFsJ03ppKWLPH6rpb3CQod/NORx/OPx9asv6bfGesdpmuzH3cfSV0WrK31c0JPJI7Bu4jtNUfgMDhUxTk90i5NJbUOzhUKBKVbJwcceyvXhXc0tpqRfpC1qWI1uj9aVMXuS2kbyAeBV91avCtmVWXaW7bmbrB1lOUlQFoQ80zje6+OoPMZH8CvmUh96XJelSlbT7yytxXaonJq56jVAuGhmnrRtmNa7othv0n2g0venv4kVSBUaS5L1HmhSlTWxmKippQIilKVuYCnjnypSgR0tU3lV/nMTHYyWnURksuKSva9KU8Fd1cispGaxqGKwlDb2N4z3dzLDlSIMpuVDdWy+0cocQcFNXE3iw6sSlGpU/Rl2xspucdP1bn/UT/HiKpIFZ4kaRNlNRIbSnX3lBCEJ4qNZNJ5NU2jvXLQ94hSojUYxpzMxzYjPRnQQvvI4gAbyd4Fb96nxdHW9dgssgG5O7rjcRuz/AETZ5AcyOztO73NkMaHtzlotbqXb4+nZnTGzujA/o2+w9p8+zGrb+kC+worUQJt78dpOyht6KDgeRFQt8v8ACntiU8ONJwApAHADIrq2yx3a6rAt9tkv5/OSghPvO6rH+Ui8I/3e32ZlR/PREOf3q59x1vqS4pKH7o422RgojgNDHlv+Nadfgjp82dFGk7XYEpkazuTaV8U22Gvbdc7ieXljxrm6k1S9d2EW+HHRb7QyR6KG1uHio8zVfOVKKlHKjvKicknvNMUKGblkTlikW3RmbhYNT2cb1ORBKaT+sg//ADVSSQRkcDVl6OJaYmsoIX9iTtx1g9ih+IFcO5Q1W64yoKsj1d5bYz2A4FOOJNA8xTNapqMUrQgmoxU4pToVkUpStTIUpSgBQ76UoAlph2Q82xHbU684oJQhAyVHsFXR1xnQUJUWOpDuppTf17w3pgoP5qe1R/jlWjYr1btOWtyXCHrF/eGw2txBCIiTxI9pVVhxxx5xbry1OOLUVLWo5KieJPfXJONyrg6oSqN8kKKlqKlqKlqOVKPEntoKUqkSKmgpQMUpSmIyRpS4MlmW39qO4l0f2SD8qs3SZFQxq+Q+0D6Ka03JQeR2hg/u/GqrjjVi1Ld4l2s9h2FrVPhxjHkBSdxA4HPP/Ok/kmJPDRXaClSa1IsilRU0UJsUpStCBSlKAFKUoAgilTSplGy4yogVNKVjRqKmoqaAIpSlUImopSmkQ2M0qKVVEtk0pSmiT//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6153" name="AutoShape 35" descr="Bildergebnis für jpl logo"/>
          <p:cNvSpPr>
            <a:spLocks noChangeAspect="1" noChangeArrowheads="1"/>
          </p:cNvSpPr>
          <p:nvPr/>
        </p:nvSpPr>
        <p:spPr bwMode="auto">
          <a:xfrm>
            <a:off x="15557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6154" name="AutoShape 37" descr="Bildergebnis für jpl logo"/>
          <p:cNvSpPr>
            <a:spLocks noChangeAspect="1" noChangeArrowheads="1"/>
          </p:cNvSpPr>
          <p:nvPr/>
        </p:nvSpPr>
        <p:spPr bwMode="auto">
          <a:xfrm>
            <a:off x="15557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Tree>
    <p:extLst>
      <p:ext uri="{BB962C8B-B14F-4D97-AF65-F5344CB8AC3E}">
        <p14:creationId xmlns:p14="http://schemas.microsoft.com/office/powerpoint/2010/main" val="411250528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CA" altLang="en-US" smtClean="0"/>
              <a:t>Step 1: Formalize Requirements</a:t>
            </a:r>
            <a:endParaRPr lang="en-US" altLang="en-US" smtClean="0"/>
          </a:p>
        </p:txBody>
      </p:sp>
      <p:sp>
        <p:nvSpPr>
          <p:cNvPr id="3" name="Content Placeholder 2"/>
          <p:cNvSpPr>
            <a:spLocks noGrp="1"/>
          </p:cNvSpPr>
          <p:nvPr>
            <p:ph idx="1"/>
          </p:nvPr>
        </p:nvSpPr>
        <p:spPr/>
        <p:txBody>
          <a:bodyPr>
            <a:normAutofit lnSpcReduction="10000"/>
          </a:bodyPr>
          <a:lstStyle/>
          <a:p>
            <a:pPr>
              <a:defRPr/>
            </a:pPr>
            <a:r>
              <a:rPr lang="en-US" dirty="0" smtClean="0"/>
              <a:t>Requirement Pattern</a:t>
            </a:r>
          </a:p>
          <a:p>
            <a:pPr lvl="1">
              <a:defRPr/>
            </a:pPr>
            <a:r>
              <a:rPr lang="en-US" dirty="0" smtClean="0"/>
              <a:t>Customer Side</a:t>
            </a:r>
          </a:p>
          <a:p>
            <a:pPr lvl="2">
              <a:defRPr/>
            </a:pPr>
            <a:r>
              <a:rPr lang="en-US" dirty="0" smtClean="0"/>
              <a:t>Define the textual requirement with a Requirement</a:t>
            </a:r>
          </a:p>
          <a:p>
            <a:pPr lvl="2">
              <a:defRPr/>
            </a:pPr>
            <a:r>
              <a:rPr lang="en-US" dirty="0" smtClean="0"/>
              <a:t>Optionally define a design black box specification with a Block with relevant value properties</a:t>
            </a:r>
          </a:p>
          <a:p>
            <a:pPr lvl="2">
              <a:defRPr/>
            </a:pPr>
            <a:r>
              <a:rPr lang="en-US" dirty="0" smtClean="0"/>
              <a:t>Optionally refine the Requirement with a Constraint Block on the black box design Block</a:t>
            </a:r>
          </a:p>
          <a:p>
            <a:pPr lvl="1">
              <a:defRPr/>
            </a:pPr>
            <a:r>
              <a:rPr lang="en-US" dirty="0" smtClean="0"/>
              <a:t>Supplier Side</a:t>
            </a:r>
          </a:p>
          <a:p>
            <a:pPr lvl="2">
              <a:defRPr/>
            </a:pPr>
            <a:r>
              <a:rPr lang="en-US" dirty="0" smtClean="0"/>
              <a:t>Define a design black box specification with a Block (that refines the customer’s black box Block if any and provides tighter property values)</a:t>
            </a:r>
          </a:p>
          <a:p>
            <a:pPr lvl="2">
              <a:defRPr/>
            </a:pPr>
            <a:r>
              <a:rPr lang="en-US" dirty="0" smtClean="0"/>
              <a:t>Refine the textual Requirement by a Constraint Block (if not already defined by the customer)</a:t>
            </a:r>
          </a:p>
        </p:txBody>
      </p:sp>
    </p:spTree>
    <p:extLst>
      <p:ext uri="{BB962C8B-B14F-4D97-AF65-F5344CB8AC3E}">
        <p14:creationId xmlns:p14="http://schemas.microsoft.com/office/powerpoint/2010/main" val="34807032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CA" altLang="en-US" smtClean="0"/>
              <a:t>Step 1: Formalize Requirements </a:t>
            </a:r>
            <a:endParaRPr lang="en-US" altLang="en-US" smtClean="0"/>
          </a:p>
        </p:txBody>
      </p:sp>
      <p:pic>
        <p:nvPicPr>
          <p:cNvPr id="2765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57288"/>
            <a:ext cx="8686800" cy="5662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12889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CA" altLang="en-US" smtClean="0"/>
              <a:t>Step 2: Specify Design</a:t>
            </a:r>
            <a:endParaRPr lang="en-US" altLang="en-US" smtClean="0"/>
          </a:p>
        </p:txBody>
      </p:sp>
      <p:sp>
        <p:nvSpPr>
          <p:cNvPr id="28675" name="Content Placeholder 2"/>
          <p:cNvSpPr>
            <a:spLocks noGrp="1"/>
          </p:cNvSpPr>
          <p:nvPr>
            <p:ph idx="1"/>
          </p:nvPr>
        </p:nvSpPr>
        <p:spPr/>
        <p:txBody>
          <a:bodyPr/>
          <a:lstStyle/>
          <a:p>
            <a:r>
              <a:rPr lang="en-US" altLang="en-US" dirty="0" smtClean="0"/>
              <a:t>Follow OOSEM to define two white box specifications that specialize the black box specification </a:t>
            </a:r>
          </a:p>
          <a:p>
            <a:pPr lvl="1"/>
            <a:r>
              <a:rPr lang="en-US" altLang="en-US" dirty="0" smtClean="0"/>
              <a:t>Conceptual </a:t>
            </a:r>
            <a:r>
              <a:rPr lang="en-US" altLang="en-US" dirty="0" err="1" smtClean="0"/>
              <a:t>Specficiation</a:t>
            </a:r>
            <a:endParaRPr lang="en-US" altLang="en-US" dirty="0" smtClean="0"/>
          </a:p>
          <a:p>
            <a:pPr lvl="1"/>
            <a:r>
              <a:rPr lang="en-US" altLang="en-US" dirty="0" smtClean="0"/>
              <a:t>Realization Specification</a:t>
            </a:r>
          </a:p>
          <a:p>
            <a:r>
              <a:rPr lang="en-US" altLang="en-US" dirty="0" smtClean="0"/>
              <a:t>Decompose the white box designs into Blocks representing the subsystems</a:t>
            </a:r>
          </a:p>
        </p:txBody>
      </p:sp>
    </p:spTree>
    <p:extLst>
      <p:ext uri="{BB962C8B-B14F-4D97-AF65-F5344CB8AC3E}">
        <p14:creationId xmlns:p14="http://schemas.microsoft.com/office/powerpoint/2010/main" val="26399895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dirty="0" smtClean="0"/>
              <a:t>Black Box Level</a:t>
            </a:r>
          </a:p>
        </p:txBody>
      </p:sp>
      <p:pic>
        <p:nvPicPr>
          <p:cNvPr id="29699"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3475" y="1062038"/>
            <a:ext cx="4703763" cy="579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p:cNvSpPr/>
          <p:nvPr/>
        </p:nvSpPr>
        <p:spPr>
          <a:xfrm>
            <a:off x="5338763" y="1158875"/>
            <a:ext cx="1881187" cy="5476875"/>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9701" name="TextBox 4"/>
          <p:cNvSpPr txBox="1">
            <a:spLocks noChangeArrowheads="1"/>
          </p:cNvSpPr>
          <p:nvPr/>
        </p:nvSpPr>
        <p:spPr bwMode="auto">
          <a:xfrm>
            <a:off x="265113" y="1628775"/>
            <a:ext cx="1833562"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Project level components communicate with APS black box block</a:t>
            </a:r>
          </a:p>
        </p:txBody>
      </p:sp>
      <p:sp>
        <p:nvSpPr>
          <p:cNvPr id="2" name="TextBox 1"/>
          <p:cNvSpPr txBox="1"/>
          <p:nvPr/>
        </p:nvSpPr>
        <p:spPr>
          <a:xfrm>
            <a:off x="5539249" y="3105150"/>
            <a:ext cx="1480213" cy="369332"/>
          </a:xfrm>
          <a:prstGeom prst="rect">
            <a:avLst/>
          </a:prstGeom>
          <a:noFill/>
        </p:spPr>
        <p:txBody>
          <a:bodyPr wrap="none" rtlCol="0">
            <a:spAutoFit/>
          </a:bodyPr>
          <a:lstStyle/>
          <a:p>
            <a:r>
              <a:rPr lang="en-US" dirty="0" smtClean="0"/>
              <a:t>APS Black Box</a:t>
            </a:r>
            <a:endParaRPr lang="en-US" dirty="0"/>
          </a:p>
        </p:txBody>
      </p:sp>
      <p:sp>
        <p:nvSpPr>
          <p:cNvPr id="7" name="TextBox 6"/>
          <p:cNvSpPr txBox="1"/>
          <p:nvPr/>
        </p:nvSpPr>
        <p:spPr>
          <a:xfrm>
            <a:off x="2590800" y="2590800"/>
            <a:ext cx="521361" cy="369332"/>
          </a:xfrm>
          <a:prstGeom prst="rect">
            <a:avLst/>
          </a:prstGeom>
          <a:noFill/>
        </p:spPr>
        <p:txBody>
          <a:bodyPr wrap="none" rtlCol="0">
            <a:spAutoFit/>
          </a:bodyPr>
          <a:lstStyle/>
          <a:p>
            <a:r>
              <a:rPr lang="en-US" dirty="0" smtClean="0"/>
              <a:t>TCS</a:t>
            </a:r>
            <a:endParaRPr lang="en-US" dirty="0"/>
          </a:p>
        </p:txBody>
      </p:sp>
      <p:sp>
        <p:nvSpPr>
          <p:cNvPr id="8" name="TextBox 7"/>
          <p:cNvSpPr txBox="1"/>
          <p:nvPr/>
        </p:nvSpPr>
        <p:spPr>
          <a:xfrm>
            <a:off x="2613398" y="3712646"/>
            <a:ext cx="728084" cy="369332"/>
          </a:xfrm>
          <a:prstGeom prst="rect">
            <a:avLst/>
          </a:prstGeom>
          <a:noFill/>
        </p:spPr>
        <p:txBody>
          <a:bodyPr wrap="none" rtlCol="0">
            <a:spAutoFit/>
          </a:bodyPr>
          <a:lstStyle/>
          <a:p>
            <a:r>
              <a:rPr lang="en-US" dirty="0" smtClean="0"/>
              <a:t>M1CS</a:t>
            </a:r>
            <a:endParaRPr lang="en-US" dirty="0"/>
          </a:p>
        </p:txBody>
      </p:sp>
      <p:sp>
        <p:nvSpPr>
          <p:cNvPr id="9" name="TextBox 8"/>
          <p:cNvSpPr txBox="1"/>
          <p:nvPr/>
        </p:nvSpPr>
        <p:spPr>
          <a:xfrm>
            <a:off x="2650223" y="5943600"/>
            <a:ext cx="603948" cy="369332"/>
          </a:xfrm>
          <a:prstGeom prst="rect">
            <a:avLst/>
          </a:prstGeom>
          <a:noFill/>
        </p:spPr>
        <p:txBody>
          <a:bodyPr wrap="none" rtlCol="0">
            <a:spAutoFit/>
          </a:bodyPr>
          <a:lstStyle/>
          <a:p>
            <a:r>
              <a:rPr lang="en-US" dirty="0" smtClean="0"/>
              <a:t>ESW</a:t>
            </a:r>
            <a:endParaRPr lang="en-US" dirty="0"/>
          </a:p>
        </p:txBody>
      </p:sp>
      <p:sp>
        <p:nvSpPr>
          <p:cNvPr id="10" name="TextBox 9"/>
          <p:cNvSpPr txBox="1"/>
          <p:nvPr/>
        </p:nvSpPr>
        <p:spPr>
          <a:xfrm>
            <a:off x="2745249" y="4828123"/>
            <a:ext cx="413896" cy="369332"/>
          </a:xfrm>
          <a:prstGeom prst="rect">
            <a:avLst/>
          </a:prstGeom>
          <a:noFill/>
        </p:spPr>
        <p:txBody>
          <a:bodyPr wrap="none" rtlCol="0">
            <a:spAutoFit/>
          </a:bodyPr>
          <a:lstStyle/>
          <a:p>
            <a:r>
              <a:rPr lang="en-US" dirty="0" smtClean="0"/>
              <a:t>CS</a:t>
            </a:r>
            <a:endParaRPr lang="en-US" dirty="0"/>
          </a:p>
        </p:txBody>
      </p:sp>
      <p:sp>
        <p:nvSpPr>
          <p:cNvPr id="11" name="TextBox 10"/>
          <p:cNvSpPr txBox="1"/>
          <p:nvPr/>
        </p:nvSpPr>
        <p:spPr>
          <a:xfrm>
            <a:off x="2768741" y="1444109"/>
            <a:ext cx="1034770" cy="369332"/>
          </a:xfrm>
          <a:prstGeom prst="rect">
            <a:avLst/>
          </a:prstGeom>
          <a:noFill/>
        </p:spPr>
        <p:txBody>
          <a:bodyPr wrap="none" rtlCol="0">
            <a:spAutoFit/>
          </a:bodyPr>
          <a:lstStyle/>
          <a:p>
            <a:r>
              <a:rPr lang="en-US" dirty="0" smtClean="0"/>
              <a:t>Operator</a:t>
            </a:r>
            <a:endParaRPr lang="en-US" dirty="0"/>
          </a:p>
        </p:txBody>
      </p:sp>
    </p:spTree>
    <p:extLst>
      <p:ext uri="{BB962C8B-B14F-4D97-AF65-F5344CB8AC3E}">
        <p14:creationId xmlns:p14="http://schemas.microsoft.com/office/powerpoint/2010/main" val="41088944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CA" altLang="en-US" smtClean="0"/>
              <a:t>Step 2: </a:t>
            </a:r>
            <a:r>
              <a:rPr lang="en-US" altLang="en-US" smtClean="0"/>
              <a:t>Conceptual Model</a:t>
            </a:r>
          </a:p>
        </p:txBody>
      </p:sp>
      <p:pic>
        <p:nvPicPr>
          <p:cNvPr id="30723"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511300"/>
            <a:ext cx="7011988" cy="534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p:cNvSpPr/>
          <p:nvPr/>
        </p:nvSpPr>
        <p:spPr>
          <a:xfrm>
            <a:off x="3963988" y="2176463"/>
            <a:ext cx="1462087" cy="906462"/>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5" name="Oval 4"/>
          <p:cNvSpPr/>
          <p:nvPr/>
        </p:nvSpPr>
        <p:spPr>
          <a:xfrm>
            <a:off x="5661025" y="2046288"/>
            <a:ext cx="896938" cy="63658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6" name="Curved Connector 5"/>
          <p:cNvCxnSpPr/>
          <p:nvPr/>
        </p:nvCxnSpPr>
        <p:spPr>
          <a:xfrm>
            <a:off x="5151438" y="2243138"/>
            <a:ext cx="547687" cy="120650"/>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457200" y="2686050"/>
            <a:ext cx="896938" cy="636588"/>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8" name="Curved Connector 7"/>
          <p:cNvCxnSpPr>
            <a:stCxn id="4" idx="2"/>
          </p:cNvCxnSpPr>
          <p:nvPr/>
        </p:nvCxnSpPr>
        <p:spPr>
          <a:xfrm rot="10800000" flipV="1">
            <a:off x="1354138" y="2630488"/>
            <a:ext cx="2609850" cy="374650"/>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0729" name="TextBox 10"/>
          <p:cNvSpPr txBox="1">
            <a:spLocks noChangeArrowheads="1"/>
          </p:cNvSpPr>
          <p:nvPr/>
        </p:nvSpPr>
        <p:spPr bwMode="auto">
          <a:xfrm>
            <a:off x="457200" y="6294438"/>
            <a:ext cx="7610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Communication between state machine specified components over ports</a:t>
            </a:r>
          </a:p>
        </p:txBody>
      </p:sp>
      <p:sp>
        <p:nvSpPr>
          <p:cNvPr id="10" name="TextBox 9"/>
          <p:cNvSpPr txBox="1"/>
          <p:nvPr/>
        </p:nvSpPr>
        <p:spPr>
          <a:xfrm>
            <a:off x="4333699" y="2445028"/>
            <a:ext cx="651845" cy="369332"/>
          </a:xfrm>
          <a:prstGeom prst="rect">
            <a:avLst/>
          </a:prstGeom>
          <a:noFill/>
        </p:spPr>
        <p:txBody>
          <a:bodyPr wrap="none" rtlCol="0">
            <a:spAutoFit/>
          </a:bodyPr>
          <a:lstStyle/>
          <a:p>
            <a:r>
              <a:rPr lang="en-US" dirty="0" smtClean="0"/>
              <a:t>PEAS</a:t>
            </a:r>
            <a:endParaRPr lang="en-US" dirty="0"/>
          </a:p>
        </p:txBody>
      </p:sp>
      <p:sp>
        <p:nvSpPr>
          <p:cNvPr id="11" name="TextBox 10"/>
          <p:cNvSpPr txBox="1"/>
          <p:nvPr/>
        </p:nvSpPr>
        <p:spPr>
          <a:xfrm>
            <a:off x="5880870" y="2176463"/>
            <a:ext cx="434734" cy="369332"/>
          </a:xfrm>
          <a:prstGeom prst="rect">
            <a:avLst/>
          </a:prstGeom>
          <a:noFill/>
        </p:spPr>
        <p:txBody>
          <a:bodyPr wrap="none" rtlCol="0">
            <a:spAutoFit/>
          </a:bodyPr>
          <a:lstStyle/>
          <a:p>
            <a:r>
              <a:rPr lang="en-US" dirty="0" smtClean="0"/>
              <a:t>SH</a:t>
            </a:r>
            <a:endParaRPr lang="en-US" dirty="0"/>
          </a:p>
        </p:txBody>
      </p:sp>
      <p:sp>
        <p:nvSpPr>
          <p:cNvPr id="12" name="TextBox 11"/>
          <p:cNvSpPr txBox="1"/>
          <p:nvPr/>
        </p:nvSpPr>
        <p:spPr>
          <a:xfrm>
            <a:off x="533400" y="2814360"/>
            <a:ext cx="728084" cy="369332"/>
          </a:xfrm>
          <a:prstGeom prst="rect">
            <a:avLst/>
          </a:prstGeom>
          <a:noFill/>
        </p:spPr>
        <p:txBody>
          <a:bodyPr wrap="none" rtlCol="0">
            <a:spAutoFit/>
          </a:bodyPr>
          <a:lstStyle/>
          <a:p>
            <a:r>
              <a:rPr lang="en-US" dirty="0" smtClean="0"/>
              <a:t>M1CS</a:t>
            </a:r>
            <a:endParaRPr lang="en-US" dirty="0"/>
          </a:p>
        </p:txBody>
      </p:sp>
    </p:spTree>
    <p:extLst>
      <p:ext uri="{BB962C8B-B14F-4D97-AF65-F5344CB8AC3E}">
        <p14:creationId xmlns:p14="http://schemas.microsoft.com/office/powerpoint/2010/main" val="11238023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850" y="1116013"/>
            <a:ext cx="9074150" cy="5529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747" name="Title 1"/>
          <p:cNvSpPr>
            <a:spLocks noGrp="1"/>
          </p:cNvSpPr>
          <p:nvPr>
            <p:ph type="title"/>
          </p:nvPr>
        </p:nvSpPr>
        <p:spPr/>
        <p:txBody>
          <a:bodyPr/>
          <a:lstStyle/>
          <a:p>
            <a:r>
              <a:rPr lang="en-CA" altLang="en-US" smtClean="0"/>
              <a:t>Step 2: Realization</a:t>
            </a:r>
            <a:endParaRPr lang="en-US" altLang="en-US" smtClean="0"/>
          </a:p>
        </p:txBody>
      </p:sp>
      <p:sp>
        <p:nvSpPr>
          <p:cNvPr id="31748" name="TextBox 5"/>
          <p:cNvSpPr txBox="1">
            <a:spLocks noChangeArrowheads="1"/>
          </p:cNvSpPr>
          <p:nvPr/>
        </p:nvSpPr>
        <p:spPr bwMode="auto">
          <a:xfrm>
            <a:off x="319088" y="5815013"/>
            <a:ext cx="329088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a:latin typeface="Arial" panose="020B0604020202020204" pitchFamily="34" charset="0"/>
              </a:rPr>
              <a:t>System Decomposition Hierarchy</a:t>
            </a:r>
          </a:p>
        </p:txBody>
      </p:sp>
    </p:spTree>
    <p:extLst>
      <p:ext uri="{BB962C8B-B14F-4D97-AF65-F5344CB8AC3E}">
        <p14:creationId xmlns:p14="http://schemas.microsoft.com/office/powerpoint/2010/main" val="21386919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2025" y="1127125"/>
            <a:ext cx="7167563" cy="5730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771" name="Title 1"/>
          <p:cNvSpPr>
            <a:spLocks noGrp="1"/>
          </p:cNvSpPr>
          <p:nvPr>
            <p:ph type="title"/>
          </p:nvPr>
        </p:nvSpPr>
        <p:spPr/>
        <p:txBody>
          <a:bodyPr/>
          <a:lstStyle/>
          <a:p>
            <a:r>
              <a:rPr lang="en-CA" altLang="en-US" smtClean="0"/>
              <a:t>Step 2: Realization</a:t>
            </a:r>
            <a:endParaRPr lang="en-US" altLang="en-US" smtClean="0"/>
          </a:p>
        </p:txBody>
      </p:sp>
      <p:sp>
        <p:nvSpPr>
          <p:cNvPr id="32772" name="TextBox 5"/>
          <p:cNvSpPr txBox="1">
            <a:spLocks noChangeArrowheads="1"/>
          </p:cNvSpPr>
          <p:nvPr/>
        </p:nvSpPr>
        <p:spPr bwMode="auto">
          <a:xfrm>
            <a:off x="1254125" y="6213475"/>
            <a:ext cx="32924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System Decomposition Hierarchy</a:t>
            </a:r>
          </a:p>
        </p:txBody>
      </p:sp>
    </p:spTree>
    <p:extLst>
      <p:ext uri="{BB962C8B-B14F-4D97-AF65-F5344CB8AC3E}">
        <p14:creationId xmlns:p14="http://schemas.microsoft.com/office/powerpoint/2010/main" val="39208394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CA" altLang="en-US" smtClean="0"/>
              <a:t>Step 3: Characterize Components</a:t>
            </a:r>
            <a:endParaRPr lang="en-US" altLang="en-US" smtClean="0"/>
          </a:p>
        </p:txBody>
      </p:sp>
      <p:sp>
        <p:nvSpPr>
          <p:cNvPr id="33795" name="Content Placeholder 2"/>
          <p:cNvSpPr>
            <a:spLocks noGrp="1"/>
          </p:cNvSpPr>
          <p:nvPr>
            <p:ph idx="1"/>
          </p:nvPr>
        </p:nvSpPr>
        <p:spPr/>
        <p:txBody>
          <a:bodyPr/>
          <a:lstStyle/>
          <a:p>
            <a:r>
              <a:rPr lang="en-US" altLang="en-US" smtClean="0"/>
              <a:t>Add relevant patterns to the design Block to make it executable</a:t>
            </a:r>
          </a:p>
          <a:p>
            <a:r>
              <a:rPr lang="en-US" altLang="en-US" smtClean="0"/>
              <a:t>Example: Roll-up Pattern</a:t>
            </a:r>
          </a:p>
          <a:p>
            <a:pPr lvl="1"/>
            <a:r>
              <a:rPr lang="en-US" altLang="en-US" smtClean="0"/>
              <a:t>Constrained value represents an aggregate value that is propagating up a hierarchy of subcomponents</a:t>
            </a:r>
          </a:p>
          <a:p>
            <a:pPr lvl="1"/>
            <a:r>
              <a:rPr lang="en-US" altLang="en-US" smtClean="0"/>
              <a:t>Static roll-up (e.g., mass roll-up)</a:t>
            </a:r>
          </a:p>
          <a:p>
            <a:pPr lvl="1"/>
            <a:r>
              <a:rPr lang="en-US" altLang="en-US" smtClean="0"/>
              <a:t>Dynamic roll-up (e.g., power roll-up)</a:t>
            </a:r>
          </a:p>
        </p:txBody>
      </p:sp>
    </p:spTree>
    <p:extLst>
      <p:ext uri="{BB962C8B-B14F-4D97-AF65-F5344CB8AC3E}">
        <p14:creationId xmlns:p14="http://schemas.microsoft.com/office/powerpoint/2010/main" val="16750779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950" y="1089025"/>
            <a:ext cx="8007350" cy="5768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19" name="Title 1"/>
          <p:cNvSpPr>
            <a:spLocks noGrp="1"/>
          </p:cNvSpPr>
          <p:nvPr>
            <p:ph type="title"/>
          </p:nvPr>
        </p:nvSpPr>
        <p:spPr/>
        <p:txBody>
          <a:bodyPr/>
          <a:lstStyle/>
          <a:p>
            <a:r>
              <a:rPr lang="en-CA" altLang="en-US" smtClean="0"/>
              <a:t>Step 3: Characterize Components</a:t>
            </a:r>
            <a:endParaRPr lang="en-US" altLang="en-US" smtClean="0"/>
          </a:p>
        </p:txBody>
      </p:sp>
      <p:sp>
        <p:nvSpPr>
          <p:cNvPr id="34820" name="TextBox 17"/>
          <p:cNvSpPr txBox="1">
            <a:spLocks noChangeArrowheads="1"/>
          </p:cNvSpPr>
          <p:nvPr/>
        </p:nvSpPr>
        <p:spPr bwMode="auto">
          <a:xfrm>
            <a:off x="5589588" y="6184900"/>
            <a:ext cx="217963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Power Rollup Pattern</a:t>
            </a:r>
          </a:p>
        </p:txBody>
      </p:sp>
      <p:sp>
        <p:nvSpPr>
          <p:cNvPr id="34821" name="TextBox 4"/>
          <p:cNvSpPr txBox="1">
            <a:spLocks noChangeArrowheads="1"/>
          </p:cNvSpPr>
          <p:nvPr/>
        </p:nvSpPr>
        <p:spPr bwMode="auto">
          <a:xfrm>
            <a:off x="1846263" y="4152900"/>
            <a:ext cx="190341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State constraints</a:t>
            </a:r>
          </a:p>
        </p:txBody>
      </p:sp>
      <p:sp>
        <p:nvSpPr>
          <p:cNvPr id="7" name="Oval 6"/>
          <p:cNvSpPr/>
          <p:nvPr/>
        </p:nvSpPr>
        <p:spPr>
          <a:xfrm>
            <a:off x="2420938" y="4521200"/>
            <a:ext cx="1328737" cy="636588"/>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extLst>
      <p:ext uri="{BB962C8B-B14F-4D97-AF65-F5344CB8AC3E}">
        <p14:creationId xmlns:p14="http://schemas.microsoft.com/office/powerpoint/2010/main" val="40213888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CA" altLang="en-US" smtClean="0"/>
              <a:t>Step 3: Characterize Components</a:t>
            </a:r>
            <a:endParaRPr lang="en-US" altLang="en-US" smtClean="0"/>
          </a:p>
        </p:txBody>
      </p:sp>
      <p:sp>
        <p:nvSpPr>
          <p:cNvPr id="35843" name="TextBox 11"/>
          <p:cNvSpPr txBox="1">
            <a:spLocks noChangeArrowheads="1"/>
          </p:cNvSpPr>
          <p:nvPr/>
        </p:nvSpPr>
        <p:spPr bwMode="auto">
          <a:xfrm>
            <a:off x="5065713" y="6378575"/>
            <a:ext cx="362108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Power Roll-up Pattern Application</a:t>
            </a:r>
          </a:p>
        </p:txBody>
      </p:sp>
      <p:pic>
        <p:nvPicPr>
          <p:cNvPr id="3584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488" y="1173163"/>
            <a:ext cx="8469312" cy="5216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31948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57399" y="3962400"/>
            <a:ext cx="4809641" cy="2590800"/>
            <a:chOff x="0" y="981075"/>
            <a:chExt cx="9036050" cy="5327650"/>
          </a:xfrm>
        </p:grpSpPr>
        <p:pic>
          <p:nvPicPr>
            <p:cNvPr id="5" name="Picture 2" descr="D:\SVNP9_TDEM_EELT\EELT\CS\TCS\Documents\Presentations\TAB-JPL-Presentation-Nov2010\APE_optic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950" y="1628775"/>
              <a:ext cx="3568700" cy="284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6" descr="D:\SVNP9_TDEM_EELT\EELT\CS\TCS\Documents\Presentations\TAB-JPL-Presentation-Nov2010\LG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713" y="1412875"/>
              <a:ext cx="2295525" cy="1722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3725" y="981075"/>
              <a:ext cx="3048000" cy="2543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4" descr="D:\SVNP9_TDEM_EELT\EELT\CS\TCS\Documents\Presentations\TAB-JPL-Presentation-Nov2010\doors0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4163" y="1557338"/>
              <a:ext cx="3656012" cy="2643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5075" y="2878138"/>
              <a:ext cx="3990975" cy="3430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213" y="3917950"/>
              <a:ext cx="3190875" cy="2390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5" descr="Figura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24300" y="1989138"/>
              <a:ext cx="2279650" cy="2224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59563" y="3789363"/>
              <a:ext cx="2208212" cy="2424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8 Imagen"/>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1647825"/>
              <a:ext cx="2584450" cy="9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11" cstate="print"/>
            <a:stretch>
              <a:fillRect/>
            </a:stretch>
          </p:blipFill>
          <p:spPr>
            <a:xfrm>
              <a:off x="497787" y="2878138"/>
              <a:ext cx="2211176" cy="1960798"/>
            </a:xfrm>
            <a:prstGeom prst="rect">
              <a:avLst/>
            </a:prstGeom>
          </p:spPr>
        </p:pic>
        <p:pic>
          <p:nvPicPr>
            <p:cNvPr id="15" name="Picture 14"/>
            <p:cNvPicPr>
              <a:picLocks noChangeAspect="1"/>
            </p:cNvPicPr>
            <p:nvPr/>
          </p:nvPicPr>
          <p:blipFill>
            <a:blip r:embed="rId12"/>
            <a:stretch>
              <a:fillRect/>
            </a:stretch>
          </p:blipFill>
          <p:spPr>
            <a:xfrm>
              <a:off x="3679826" y="4883150"/>
              <a:ext cx="1384299" cy="1384299"/>
            </a:xfrm>
            <a:prstGeom prst="rect">
              <a:avLst/>
            </a:prstGeom>
          </p:spPr>
        </p:pic>
        <p:pic>
          <p:nvPicPr>
            <p:cNvPr id="16" name="Picture 15"/>
            <p:cNvPicPr>
              <a:picLocks noChangeAspect="1"/>
            </p:cNvPicPr>
            <p:nvPr/>
          </p:nvPicPr>
          <p:blipFill>
            <a:blip r:embed="rId13"/>
            <a:stretch>
              <a:fillRect/>
            </a:stretch>
          </p:blipFill>
          <p:spPr>
            <a:xfrm>
              <a:off x="7421561" y="3059111"/>
              <a:ext cx="1454151" cy="1454151"/>
            </a:xfrm>
            <a:prstGeom prst="rect">
              <a:avLst/>
            </a:prstGeom>
          </p:spPr>
        </p:pic>
      </p:grpSp>
      <p:sp>
        <p:nvSpPr>
          <p:cNvPr id="2" name="Title 1"/>
          <p:cNvSpPr>
            <a:spLocks noGrp="1"/>
          </p:cNvSpPr>
          <p:nvPr>
            <p:ph type="title"/>
          </p:nvPr>
        </p:nvSpPr>
        <p:spPr/>
        <p:txBody>
          <a:bodyPr>
            <a:normAutofit fontScale="90000"/>
          </a:bodyPr>
          <a:lstStyle/>
          <a:p>
            <a:r>
              <a:rPr lang="en-US" dirty="0" smtClean="0"/>
              <a:t>Current State of Practice </a:t>
            </a:r>
            <a:br>
              <a:rPr lang="en-US" dirty="0" smtClean="0"/>
            </a:br>
            <a:r>
              <a:rPr lang="en-US" dirty="0" smtClean="0"/>
              <a:t>and Need for MBSE</a:t>
            </a:r>
            <a:endParaRPr lang="en-US" dirty="0"/>
          </a:p>
        </p:txBody>
      </p:sp>
      <p:sp>
        <p:nvSpPr>
          <p:cNvPr id="3" name="Content Placeholder 2"/>
          <p:cNvSpPr>
            <a:spLocks noGrp="1"/>
          </p:cNvSpPr>
          <p:nvPr>
            <p:ph idx="1"/>
          </p:nvPr>
        </p:nvSpPr>
        <p:spPr>
          <a:xfrm>
            <a:off x="457200" y="1600200"/>
            <a:ext cx="8686800" cy="4525963"/>
          </a:xfrm>
        </p:spPr>
        <p:txBody>
          <a:bodyPr/>
          <a:lstStyle/>
          <a:p>
            <a:r>
              <a:rPr lang="en-US" sz="2400" dirty="0" smtClean="0"/>
              <a:t>Current State or Practice</a:t>
            </a:r>
          </a:p>
          <a:p>
            <a:pPr lvl="1"/>
            <a:r>
              <a:rPr lang="en-US" sz="2000" dirty="0" smtClean="0"/>
              <a:t>Modeling is ubiquitous in domain specific engineering (CAD, FEA, MATLAB)</a:t>
            </a:r>
          </a:p>
          <a:p>
            <a:pPr lvl="1"/>
            <a:r>
              <a:rPr lang="en-US" sz="2000" dirty="0" smtClean="0"/>
              <a:t>Many other document based artifacts</a:t>
            </a:r>
          </a:p>
          <a:p>
            <a:r>
              <a:rPr lang="en-US" sz="2400" dirty="0" smtClean="0"/>
              <a:t>The Need for MBSE</a:t>
            </a:r>
          </a:p>
          <a:p>
            <a:pPr lvl="1"/>
            <a:r>
              <a:rPr lang="en-US" sz="2000" dirty="0" smtClean="0"/>
              <a:t>Tie in system level models into </a:t>
            </a:r>
            <a:r>
              <a:rPr lang="en-US" sz="2000" dirty="0"/>
              <a:t>existing </a:t>
            </a:r>
            <a:r>
              <a:rPr lang="en-US" sz="2000" dirty="0" smtClean="0"/>
              <a:t>modeling</a:t>
            </a:r>
          </a:p>
          <a:p>
            <a:pPr lvl="1"/>
            <a:r>
              <a:rPr lang="en-US" sz="2000" dirty="0" smtClean="0"/>
              <a:t>Provide method and tooling environment to do it</a:t>
            </a:r>
          </a:p>
          <a:p>
            <a:pPr marL="0" indent="0">
              <a:buNone/>
            </a:pPr>
            <a:endParaRPr lang="en-US" sz="2400" dirty="0"/>
          </a:p>
        </p:txBody>
      </p:sp>
    </p:spTree>
    <p:extLst>
      <p:ext uri="{BB962C8B-B14F-4D97-AF65-F5344CB8AC3E}">
        <p14:creationId xmlns:p14="http://schemas.microsoft.com/office/powerpoint/2010/main" val="20943555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CA" altLang="en-US" smtClean="0"/>
              <a:t>Step 4: Specify Analysis Context</a:t>
            </a:r>
            <a:endParaRPr lang="en-US" altLang="en-US" smtClean="0"/>
          </a:p>
        </p:txBody>
      </p:sp>
      <p:sp>
        <p:nvSpPr>
          <p:cNvPr id="37891" name="Content Placeholder 2"/>
          <p:cNvSpPr>
            <a:spLocks noGrp="1"/>
          </p:cNvSpPr>
          <p:nvPr>
            <p:ph idx="1"/>
          </p:nvPr>
        </p:nvSpPr>
        <p:spPr/>
        <p:txBody>
          <a:bodyPr/>
          <a:lstStyle/>
          <a:p>
            <a:r>
              <a:rPr lang="en-US" altLang="en-US" smtClean="0"/>
              <a:t>Analysis Context Pattern</a:t>
            </a:r>
          </a:p>
          <a:p>
            <a:pPr lvl="1"/>
            <a:r>
              <a:rPr lang="en-US" altLang="en-US" smtClean="0"/>
              <a:t>Abstract analysis context Block composes both the design black box Block and white box Block</a:t>
            </a:r>
          </a:p>
          <a:p>
            <a:pPr lvl="1"/>
            <a:r>
              <a:rPr lang="en-US" altLang="en-US" smtClean="0"/>
              <a:t>Analysis properties defined on the analysis context Block (e.g., peak power, power margin)</a:t>
            </a:r>
          </a:p>
          <a:p>
            <a:pPr lvl="1"/>
            <a:r>
              <a:rPr lang="en-US" altLang="en-US" smtClean="0"/>
              <a:t>Analysis parametric model on the analysis context that computes and binds analysis values</a:t>
            </a:r>
          </a:p>
        </p:txBody>
      </p:sp>
    </p:spTree>
    <p:extLst>
      <p:ext uri="{BB962C8B-B14F-4D97-AF65-F5344CB8AC3E}">
        <p14:creationId xmlns:p14="http://schemas.microsoft.com/office/powerpoint/2010/main" val="31969686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CA" altLang="en-US" smtClean="0"/>
              <a:t>Step 4: Specify Analysis Context</a:t>
            </a:r>
            <a:endParaRPr lang="en-US" altLang="en-US" smtClean="0"/>
          </a:p>
        </p:txBody>
      </p:sp>
      <p:sp>
        <p:nvSpPr>
          <p:cNvPr id="38915" name="TextBox 5"/>
          <p:cNvSpPr txBox="1">
            <a:spLocks noChangeArrowheads="1"/>
          </p:cNvSpPr>
          <p:nvPr/>
        </p:nvSpPr>
        <p:spPr bwMode="auto">
          <a:xfrm>
            <a:off x="6375400" y="5073650"/>
            <a:ext cx="24733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Analysis Context Pattern</a:t>
            </a:r>
          </a:p>
        </p:txBody>
      </p:sp>
      <p:pic>
        <p:nvPicPr>
          <p:cNvPr id="3891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700" y="1958975"/>
            <a:ext cx="8874125" cy="2941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86329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6638" y="1092200"/>
            <a:ext cx="5599112" cy="563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939" name="Title 1"/>
          <p:cNvSpPr>
            <a:spLocks noGrp="1"/>
          </p:cNvSpPr>
          <p:nvPr>
            <p:ph type="title"/>
          </p:nvPr>
        </p:nvSpPr>
        <p:spPr/>
        <p:txBody>
          <a:bodyPr/>
          <a:lstStyle/>
          <a:p>
            <a:r>
              <a:rPr lang="en-CA" altLang="en-US" smtClean="0"/>
              <a:t>Step 4: Specify Analysis Context</a:t>
            </a:r>
            <a:endParaRPr lang="en-US" altLang="en-US" smtClean="0"/>
          </a:p>
        </p:txBody>
      </p:sp>
      <p:sp>
        <p:nvSpPr>
          <p:cNvPr id="39940" name="TextBox 5"/>
          <p:cNvSpPr txBox="1">
            <a:spLocks noChangeArrowheads="1"/>
          </p:cNvSpPr>
          <p:nvPr/>
        </p:nvSpPr>
        <p:spPr bwMode="auto">
          <a:xfrm>
            <a:off x="5292725" y="3816350"/>
            <a:ext cx="34702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Analysis Context Parametric Model</a:t>
            </a:r>
          </a:p>
        </p:txBody>
      </p:sp>
    </p:spTree>
    <p:extLst>
      <p:ext uri="{BB962C8B-B14F-4D97-AF65-F5344CB8AC3E}">
        <p14:creationId xmlns:p14="http://schemas.microsoft.com/office/powerpoint/2010/main" val="10265761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CA" dirty="0" smtClean="0"/>
              <a:t>Step 5: Specify Operational Scenarios</a:t>
            </a:r>
            <a:endParaRPr lang="en-CA" dirty="0"/>
          </a:p>
        </p:txBody>
      </p:sp>
      <p:sp>
        <p:nvSpPr>
          <p:cNvPr id="40963" name="Content Placeholder 2"/>
          <p:cNvSpPr>
            <a:spLocks noGrp="1"/>
          </p:cNvSpPr>
          <p:nvPr>
            <p:ph idx="1"/>
          </p:nvPr>
        </p:nvSpPr>
        <p:spPr/>
        <p:txBody>
          <a:bodyPr/>
          <a:lstStyle/>
          <a:p>
            <a:pPr marL="342900" lvl="1" indent="-342900">
              <a:buFont typeface="Arial" panose="020B0604020202020204" pitchFamily="34" charset="0"/>
              <a:buChar char="•"/>
            </a:pPr>
            <a:r>
              <a:rPr lang="en-US" altLang="en-US" smtClean="0"/>
              <a:t>Operational Scenario Pattern</a:t>
            </a:r>
          </a:p>
          <a:p>
            <a:pPr marL="742950" lvl="2" indent="-342900"/>
            <a:r>
              <a:rPr lang="en-US" altLang="en-US" smtClean="0"/>
              <a:t>Concrete analysis context Block that </a:t>
            </a:r>
          </a:p>
          <a:p>
            <a:pPr marL="1200150" lvl="3" indent="-342900"/>
            <a:r>
              <a:rPr lang="en-US" altLang="en-US" smtClean="0"/>
              <a:t>Represents one operational scenario (e.g., power configuration)</a:t>
            </a:r>
          </a:p>
          <a:p>
            <a:pPr marL="1200150" lvl="3" indent="-342900"/>
            <a:r>
              <a:rPr lang="en-US" altLang="en-US" smtClean="0"/>
              <a:t>Specializes the abstract analysis context Block</a:t>
            </a:r>
          </a:p>
          <a:p>
            <a:pPr marL="1200150" lvl="3" indent="-342900"/>
            <a:r>
              <a:rPr lang="en-US" altLang="en-US" smtClean="0"/>
              <a:t>Redefines context’s properties with scenario-specific values</a:t>
            </a:r>
          </a:p>
          <a:p>
            <a:pPr marL="1200150" lvl="3" indent="-342900"/>
            <a:r>
              <a:rPr lang="en-US" altLang="en-US" smtClean="0"/>
              <a:t>Defines an owned behavior (sequence diagram) as scenario driver</a:t>
            </a:r>
          </a:p>
          <a:p>
            <a:pPr marL="1657350" lvl="4" indent="-342900"/>
            <a:r>
              <a:rPr lang="en-CA" altLang="en-US" smtClean="0"/>
              <a:t>Changes the states of the different components, by sending them signals, causing the rolling-up to occur automatically</a:t>
            </a:r>
          </a:p>
          <a:p>
            <a:pPr marL="1657350" lvl="4" indent="-342900"/>
            <a:r>
              <a:rPr lang="en-CA" altLang="en-US" smtClean="0"/>
              <a:t>Can specify duration constraints to time the injection of signals thus controlling time spent in a certain state </a:t>
            </a:r>
          </a:p>
          <a:p>
            <a:pPr marL="1657350" lvl="4" indent="-342900"/>
            <a:r>
              <a:rPr lang="en-CA" altLang="en-US" smtClean="0"/>
              <a:t>Can use state constraints (on components) to verify during execution if a component is actually in expected state </a:t>
            </a:r>
            <a:endParaRPr lang="en-US" altLang="en-US" smtClean="0"/>
          </a:p>
        </p:txBody>
      </p:sp>
    </p:spTree>
    <p:extLst>
      <p:ext uri="{BB962C8B-B14F-4D97-AF65-F5344CB8AC3E}">
        <p14:creationId xmlns:p14="http://schemas.microsoft.com/office/powerpoint/2010/main" val="16245491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CA" dirty="0" smtClean="0"/>
              <a:t>Step 5: Specify Operational Scenarios</a:t>
            </a:r>
            <a:endParaRPr lang="en-CA" dirty="0"/>
          </a:p>
        </p:txBody>
      </p:sp>
      <p:sp>
        <p:nvSpPr>
          <p:cNvPr id="41987" name="TextBox 6"/>
          <p:cNvSpPr txBox="1">
            <a:spLocks noChangeArrowheads="1"/>
          </p:cNvSpPr>
          <p:nvPr/>
        </p:nvSpPr>
        <p:spPr bwMode="auto">
          <a:xfrm>
            <a:off x="3697288" y="6186488"/>
            <a:ext cx="29019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Operational Scenario Pattern</a:t>
            </a:r>
          </a:p>
        </p:txBody>
      </p:sp>
      <p:pic>
        <p:nvPicPr>
          <p:cNvPr id="4198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1238250"/>
            <a:ext cx="6604000" cy="438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2385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CA" dirty="0" smtClean="0"/>
              <a:t>Step 5: Specify Operational Scenarios</a:t>
            </a:r>
            <a:endParaRPr lang="en-CA" dirty="0"/>
          </a:p>
        </p:txBody>
      </p:sp>
      <p:sp>
        <p:nvSpPr>
          <p:cNvPr id="43011" name="TextBox 4"/>
          <p:cNvSpPr txBox="1">
            <a:spLocks noChangeArrowheads="1"/>
          </p:cNvSpPr>
          <p:nvPr/>
        </p:nvSpPr>
        <p:spPr bwMode="auto">
          <a:xfrm>
            <a:off x="457200" y="5565775"/>
            <a:ext cx="2784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Operational Scenario Driver</a:t>
            </a:r>
          </a:p>
        </p:txBody>
      </p:sp>
      <p:pic>
        <p:nvPicPr>
          <p:cNvPr id="4301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 y="1236663"/>
            <a:ext cx="9134475" cy="425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8593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CA" dirty="0" smtClean="0"/>
              <a:t>Step 6: Specify Scenario Configurations</a:t>
            </a:r>
            <a:endParaRPr lang="en-CA" dirty="0"/>
          </a:p>
        </p:txBody>
      </p:sp>
      <p:sp>
        <p:nvSpPr>
          <p:cNvPr id="3" name="Content Placeholder 2"/>
          <p:cNvSpPr>
            <a:spLocks noGrp="1"/>
          </p:cNvSpPr>
          <p:nvPr>
            <p:ph idx="1"/>
          </p:nvPr>
        </p:nvSpPr>
        <p:spPr/>
        <p:txBody>
          <a:bodyPr>
            <a:normAutofit fontScale="92500" lnSpcReduction="10000"/>
          </a:bodyPr>
          <a:lstStyle/>
          <a:p>
            <a:pPr>
              <a:defRPr/>
            </a:pPr>
            <a:r>
              <a:rPr lang="en-US" dirty="0" smtClean="0"/>
              <a:t>Scenario Condition Pattern</a:t>
            </a:r>
          </a:p>
          <a:p>
            <a:pPr lvl="1">
              <a:defRPr/>
            </a:pPr>
            <a:r>
              <a:rPr lang="en-US" dirty="0" smtClean="0"/>
              <a:t>A decomposition tree of instance specifications representing the state of the scenario</a:t>
            </a:r>
          </a:p>
          <a:p>
            <a:pPr lvl="2">
              <a:defRPr/>
            </a:pPr>
            <a:r>
              <a:rPr lang="en-US" dirty="0" smtClean="0"/>
              <a:t>Can be presented in tabular form</a:t>
            </a:r>
          </a:p>
          <a:p>
            <a:pPr lvl="3">
              <a:defRPr/>
            </a:pPr>
            <a:r>
              <a:rPr lang="en-US" dirty="0" smtClean="0"/>
              <a:t>Rows represent the instance specifications (e.g., component)</a:t>
            </a:r>
          </a:p>
          <a:p>
            <a:pPr lvl="3">
              <a:defRPr/>
            </a:pPr>
            <a:r>
              <a:rPr lang="en-US" dirty="0" smtClean="0"/>
              <a:t>Columns represent values (e.g., operating power) from the instance specifications</a:t>
            </a:r>
          </a:p>
          <a:p>
            <a:pPr>
              <a:defRPr/>
            </a:pPr>
            <a:r>
              <a:rPr lang="en-US" dirty="0" smtClean="0"/>
              <a:t>Issues</a:t>
            </a:r>
          </a:p>
          <a:p>
            <a:pPr lvl="1">
              <a:defRPr/>
            </a:pPr>
            <a:r>
              <a:rPr lang="en-US" dirty="0" smtClean="0"/>
              <a:t>Hard to keep instance specifications in sync with Block hierarchy</a:t>
            </a:r>
          </a:p>
          <a:p>
            <a:pPr lvl="2">
              <a:defRPr/>
            </a:pPr>
            <a:r>
              <a:rPr lang="en-US" dirty="0" smtClean="0"/>
              <a:t>Mitigation: tool automation</a:t>
            </a:r>
          </a:p>
          <a:p>
            <a:pPr lvl="1">
              <a:defRPr/>
            </a:pPr>
            <a:r>
              <a:rPr lang="en-US" dirty="0" smtClean="0"/>
              <a:t>Instance specifications cannot be displayed in IBDs</a:t>
            </a:r>
          </a:p>
          <a:p>
            <a:pPr lvl="2">
              <a:defRPr/>
            </a:pPr>
            <a:r>
              <a:rPr lang="en-US" dirty="0" smtClean="0"/>
              <a:t>Mitigation: use full specialization tree of singleton Blocks for each scenario</a:t>
            </a:r>
            <a:endParaRPr lang="en-US" dirty="0"/>
          </a:p>
        </p:txBody>
      </p:sp>
    </p:spTree>
    <p:extLst>
      <p:ext uri="{BB962C8B-B14F-4D97-AF65-F5344CB8AC3E}">
        <p14:creationId xmlns:p14="http://schemas.microsoft.com/office/powerpoint/2010/main" val="3303014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CA" dirty="0" smtClean="0"/>
              <a:t>Step 6: Specify Analysis Configurations</a:t>
            </a:r>
            <a:endParaRPr lang="en-US" dirty="0"/>
          </a:p>
        </p:txBody>
      </p:sp>
      <p:sp>
        <p:nvSpPr>
          <p:cNvPr id="45059" name="TextBox 4"/>
          <p:cNvSpPr txBox="1">
            <a:spLocks noChangeArrowheads="1"/>
          </p:cNvSpPr>
          <p:nvPr/>
        </p:nvSpPr>
        <p:spPr bwMode="auto">
          <a:xfrm>
            <a:off x="3074988" y="5835650"/>
            <a:ext cx="30670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Scenario Configuration Pattern</a:t>
            </a:r>
          </a:p>
        </p:txBody>
      </p:sp>
      <p:pic>
        <p:nvPicPr>
          <p:cNvPr id="45060"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66813"/>
            <a:ext cx="8534400" cy="445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6189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120775"/>
            <a:ext cx="9163050" cy="290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pPr>
              <a:defRPr/>
            </a:pPr>
            <a:r>
              <a:rPr lang="en-CA" dirty="0" smtClean="0"/>
              <a:t>Step 6: Specify Analysis Configurations</a:t>
            </a:r>
            <a:endParaRPr lang="en-CA" dirty="0"/>
          </a:p>
        </p:txBody>
      </p:sp>
      <p:sp>
        <p:nvSpPr>
          <p:cNvPr id="46084" name="TextBox 4"/>
          <p:cNvSpPr txBox="1">
            <a:spLocks noChangeArrowheads="1"/>
          </p:cNvSpPr>
          <p:nvPr/>
        </p:nvSpPr>
        <p:spPr bwMode="auto">
          <a:xfrm>
            <a:off x="3048000" y="4076700"/>
            <a:ext cx="35448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Scenario Initial Condition Pattern</a:t>
            </a:r>
          </a:p>
        </p:txBody>
      </p:sp>
      <p:pic>
        <p:nvPicPr>
          <p:cNvPr id="46085"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532313"/>
            <a:ext cx="9144000" cy="1062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Oval 8"/>
          <p:cNvSpPr/>
          <p:nvPr/>
        </p:nvSpPr>
        <p:spPr>
          <a:xfrm>
            <a:off x="6592888" y="2395538"/>
            <a:ext cx="627062" cy="434975"/>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0" name="Oval 9"/>
          <p:cNvSpPr/>
          <p:nvPr/>
        </p:nvSpPr>
        <p:spPr>
          <a:xfrm>
            <a:off x="8251825" y="4776788"/>
            <a:ext cx="627063" cy="434975"/>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Oval 10"/>
          <p:cNvSpPr/>
          <p:nvPr/>
        </p:nvSpPr>
        <p:spPr>
          <a:xfrm>
            <a:off x="6592888" y="3687763"/>
            <a:ext cx="627062" cy="434975"/>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extLst>
      <p:ext uri="{BB962C8B-B14F-4D97-AF65-F5344CB8AC3E}">
        <p14:creationId xmlns:p14="http://schemas.microsoft.com/office/powerpoint/2010/main" val="36151722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CA" dirty="0" smtClean="0"/>
              <a:t>Step 6: Specify Scenario Configurations</a:t>
            </a:r>
            <a:endParaRPr lang="en-US" dirty="0"/>
          </a:p>
        </p:txBody>
      </p:sp>
      <p:sp>
        <p:nvSpPr>
          <p:cNvPr id="47107" name="Content Placeholder 2"/>
          <p:cNvSpPr>
            <a:spLocks noGrp="1"/>
          </p:cNvSpPr>
          <p:nvPr>
            <p:ph idx="1"/>
          </p:nvPr>
        </p:nvSpPr>
        <p:spPr/>
        <p:txBody>
          <a:bodyPr/>
          <a:lstStyle/>
          <a:p>
            <a:r>
              <a:rPr lang="en-US" altLang="en-US" smtClean="0"/>
              <a:t>Scenario Configuration Pattern</a:t>
            </a:r>
          </a:p>
          <a:p>
            <a:pPr lvl="1"/>
            <a:r>
              <a:rPr lang="en-US" altLang="en-US" smtClean="0"/>
              <a:t>Scenario configuration is an Instance Specification of the scenario’s concrete analysis Block</a:t>
            </a:r>
          </a:p>
          <a:p>
            <a:pPr lvl="2"/>
            <a:r>
              <a:rPr lang="en-US" altLang="en-US" smtClean="0"/>
              <a:t>References an initial scenario condition with an &lt;&lt;analyzes&gt;&gt; relationship</a:t>
            </a:r>
          </a:p>
          <a:p>
            <a:pPr lvl="2"/>
            <a:r>
              <a:rPr lang="en-US" altLang="en-US" smtClean="0"/>
              <a:t>References a final scenario condition with an &lt;&lt;explains&gt;&gt; relationship</a:t>
            </a:r>
          </a:p>
          <a:p>
            <a:pPr lvl="2"/>
            <a:endParaRPr lang="en-US" altLang="en-US" smtClean="0"/>
          </a:p>
        </p:txBody>
      </p:sp>
    </p:spTree>
    <p:extLst>
      <p:ext uri="{BB962C8B-B14F-4D97-AF65-F5344CB8AC3E}">
        <p14:creationId xmlns:p14="http://schemas.microsoft.com/office/powerpoint/2010/main" val="40260953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a:blip r:embed="rId3" cstate="print"/>
          <a:stretch>
            <a:fillRect/>
          </a:stretch>
        </p:blipFill>
        <p:spPr>
          <a:xfrm>
            <a:off x="3758022" y="3179935"/>
            <a:ext cx="1753804" cy="1555216"/>
          </a:xfrm>
          <a:prstGeom prst="rect">
            <a:avLst/>
          </a:prstGeom>
        </p:spPr>
      </p:pic>
      <p:grpSp>
        <p:nvGrpSpPr>
          <p:cNvPr id="3" name="Group 20"/>
          <p:cNvGrpSpPr/>
          <p:nvPr/>
        </p:nvGrpSpPr>
        <p:grpSpPr>
          <a:xfrm>
            <a:off x="1797875" y="1971675"/>
            <a:ext cx="5164637" cy="4231708"/>
            <a:chOff x="1009773" y="1971675"/>
            <a:chExt cx="5164637" cy="4231708"/>
          </a:xfrm>
        </p:grpSpPr>
        <p:grpSp>
          <p:nvGrpSpPr>
            <p:cNvPr id="4" name="Group 19"/>
            <p:cNvGrpSpPr/>
            <p:nvPr/>
          </p:nvGrpSpPr>
          <p:grpSpPr>
            <a:xfrm>
              <a:off x="1009773" y="1971675"/>
              <a:ext cx="5164637" cy="4231708"/>
              <a:chOff x="1009773" y="1971675"/>
              <a:chExt cx="5164637" cy="4231708"/>
            </a:xfrm>
          </p:grpSpPr>
          <p:sp>
            <p:nvSpPr>
              <p:cNvPr id="35" name="Documents"/>
              <p:cNvSpPr>
                <a:spLocks noEditPoints="1" noChangeArrowheads="1"/>
              </p:cNvSpPr>
              <p:nvPr/>
            </p:nvSpPr>
            <p:spPr bwMode="auto">
              <a:xfrm>
                <a:off x="1371600" y="2235076"/>
                <a:ext cx="679380" cy="954374"/>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FFFFCC"/>
              </a:solidFill>
              <a:ln w="9525">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4" name="Documents"/>
              <p:cNvSpPr>
                <a:spLocks noEditPoints="1" noChangeArrowheads="1"/>
              </p:cNvSpPr>
              <p:nvPr/>
            </p:nvSpPr>
            <p:spPr bwMode="auto">
              <a:xfrm>
                <a:off x="2743200" y="1971675"/>
                <a:ext cx="679380" cy="954374"/>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FFFFCC"/>
              </a:solidFill>
              <a:ln w="9525">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6" name="Documents"/>
              <p:cNvSpPr>
                <a:spLocks noEditPoints="1" noChangeArrowheads="1"/>
              </p:cNvSpPr>
              <p:nvPr/>
            </p:nvSpPr>
            <p:spPr bwMode="auto">
              <a:xfrm>
                <a:off x="1009773" y="3834464"/>
                <a:ext cx="679380" cy="954374"/>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FFFFCC"/>
              </a:solidFill>
              <a:ln w="9525">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7" name="Documents"/>
              <p:cNvSpPr>
                <a:spLocks noEditPoints="1" noChangeArrowheads="1"/>
              </p:cNvSpPr>
              <p:nvPr/>
            </p:nvSpPr>
            <p:spPr bwMode="auto">
              <a:xfrm>
                <a:off x="2337214" y="5082730"/>
                <a:ext cx="679380" cy="954374"/>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FFFFCC"/>
              </a:solidFill>
              <a:ln w="9525">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8" name="Documents"/>
              <p:cNvSpPr>
                <a:spLocks noEditPoints="1" noChangeArrowheads="1"/>
              </p:cNvSpPr>
              <p:nvPr/>
            </p:nvSpPr>
            <p:spPr bwMode="auto">
              <a:xfrm>
                <a:off x="5181600" y="2539253"/>
                <a:ext cx="679380" cy="954374"/>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FFFFCC"/>
              </a:solidFill>
              <a:ln w="9525">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9" name="Documents"/>
              <p:cNvSpPr>
                <a:spLocks noEditPoints="1" noChangeArrowheads="1"/>
              </p:cNvSpPr>
              <p:nvPr/>
            </p:nvSpPr>
            <p:spPr bwMode="auto">
              <a:xfrm>
                <a:off x="5495030" y="4056772"/>
                <a:ext cx="679380" cy="954374"/>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FFFFCC"/>
              </a:solidFill>
              <a:ln w="9525">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40" name="Documents"/>
              <p:cNvSpPr>
                <a:spLocks noEditPoints="1" noChangeArrowheads="1"/>
              </p:cNvSpPr>
              <p:nvPr/>
            </p:nvSpPr>
            <p:spPr bwMode="auto">
              <a:xfrm>
                <a:off x="3914539" y="5249009"/>
                <a:ext cx="679380" cy="954374"/>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FFFFCC"/>
              </a:solidFill>
              <a:ln w="9525">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pic>
          <p:nvPicPr>
            <p:cNvPr id="173075" name="Picture 19"/>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23506" y="2687442"/>
              <a:ext cx="662418" cy="3933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3074" name="Picture 18"/>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45346" y="3043156"/>
              <a:ext cx="726682" cy="4710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 name="Picture 14" descr="car_structural"/>
            <p:cNvPicPr>
              <a:picLocks noChangeAspect="1" noChangeArrowheads="1"/>
            </p:cNvPicPr>
            <p:nvPr/>
          </p:nvPicPr>
          <p:blipFill>
            <a:blip r:embed="rId6" cstate="print">
              <a:clrChange>
                <a:clrFrom>
                  <a:srgbClr val="000000"/>
                </a:clrFrom>
                <a:clrTo>
                  <a:srgbClr val="000000">
                    <a:alpha val="0"/>
                  </a:srgbClr>
                </a:clrTo>
              </a:clrChange>
            </a:blip>
            <a:srcRect l="3421" t="6741" b="15939"/>
            <a:stretch>
              <a:fillRect/>
            </a:stretch>
          </p:blipFill>
          <p:spPr bwMode="auto">
            <a:xfrm>
              <a:off x="3904180" y="5449747"/>
              <a:ext cx="645786" cy="384631"/>
            </a:xfrm>
            <a:prstGeom prst="rect">
              <a:avLst/>
            </a:prstGeom>
            <a:noFill/>
            <a:ln w="9525">
              <a:noFill/>
              <a:miter lim="800000"/>
              <a:headEnd/>
              <a:tailEnd/>
            </a:ln>
          </p:spPr>
        </p:pic>
      </p:grpSp>
      <p:sp>
        <p:nvSpPr>
          <p:cNvPr id="2" name="Title 1"/>
          <p:cNvSpPr>
            <a:spLocks noGrp="1"/>
          </p:cNvSpPr>
          <p:nvPr>
            <p:ph type="title"/>
          </p:nvPr>
        </p:nvSpPr>
        <p:spPr>
          <a:xfrm>
            <a:off x="1" y="139848"/>
            <a:ext cx="9144000" cy="1155551"/>
          </a:xfrm>
        </p:spPr>
        <p:txBody>
          <a:bodyPr>
            <a:normAutofit fontScale="90000"/>
          </a:bodyPr>
          <a:lstStyle/>
          <a:p>
            <a:r>
              <a:rPr lang="en-US" sz="3600" dirty="0" smtClean="0"/>
              <a:t>Systems Engineering</a:t>
            </a:r>
            <a:r>
              <a:rPr lang="en-US" sz="800" dirty="0" smtClean="0"/>
              <a:t/>
            </a:r>
            <a:br>
              <a:rPr lang="en-US" sz="800" dirty="0" smtClean="0"/>
            </a:br>
            <a:r>
              <a:rPr lang="en-US" sz="2700" dirty="0" smtClean="0"/>
              <a:t>Inadequacies of A </a:t>
            </a:r>
            <a:br>
              <a:rPr lang="en-US" sz="2700" dirty="0" smtClean="0"/>
            </a:br>
            <a:r>
              <a:rPr lang="en-US" sz="2700" dirty="0" smtClean="0"/>
              <a:t>Traditional Document-Based Approach</a:t>
            </a:r>
            <a:endParaRPr lang="en-US" sz="2700" dirty="0"/>
          </a:p>
        </p:txBody>
      </p:sp>
      <p:grpSp>
        <p:nvGrpSpPr>
          <p:cNvPr id="5" name="Group 13"/>
          <p:cNvGrpSpPr/>
          <p:nvPr/>
        </p:nvGrpSpPr>
        <p:grpSpPr>
          <a:xfrm>
            <a:off x="3943661" y="1304943"/>
            <a:ext cx="1703274" cy="1339372"/>
            <a:chOff x="3786664" y="1304943"/>
            <a:chExt cx="1703274" cy="1339372"/>
          </a:xfrm>
        </p:grpSpPr>
        <p:grpSp>
          <p:nvGrpSpPr>
            <p:cNvPr id="6" name="Group 2"/>
            <p:cNvGrpSpPr/>
            <p:nvPr/>
          </p:nvGrpSpPr>
          <p:grpSpPr>
            <a:xfrm>
              <a:off x="3786664" y="1304943"/>
              <a:ext cx="1703274" cy="1080124"/>
              <a:chOff x="3173413" y="285750"/>
              <a:chExt cx="3532073" cy="2239849"/>
            </a:xfrm>
          </p:grpSpPr>
          <p:pic>
            <p:nvPicPr>
              <p:cNvPr id="173064" name="Picture 8" descr="C:\Users\cparedis\AppData\Local\Microsoft\Windows\Temporary Internet Files\Content.IE5\ZINYAIFY\MC90043261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73413" y="285750"/>
                <a:ext cx="1828800" cy="182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73069" name="Picture 13" descr="C:\Users\cparedis\AppData\Local\Microsoft\Windows\Temporary Internet Files\Content.IE5\R2K5GANO\MC900432612[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76686" y="385763"/>
                <a:ext cx="1828800" cy="182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73068" name="Picture 12" descr="C:\Users\cparedis\AppData\Local\Microsoft\Windows\Temporary Internet Files\Content.IE5\5JU7PJ3E\MC900432609[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59353" y="697027"/>
                <a:ext cx="1828572" cy="1828572"/>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8" name="TextBox 7"/>
            <p:cNvSpPr txBox="1"/>
            <p:nvPr/>
          </p:nvSpPr>
          <p:spPr>
            <a:xfrm>
              <a:off x="4070732" y="2274983"/>
              <a:ext cx="1095172" cy="369332"/>
            </a:xfrm>
            <a:prstGeom prst="rect">
              <a:avLst/>
            </a:prstGeom>
            <a:noFill/>
          </p:spPr>
          <p:txBody>
            <a:bodyPr wrap="none" rtlCol="0">
              <a:spAutoFit/>
            </a:bodyPr>
            <a:lstStyle/>
            <a:p>
              <a:r>
                <a:rPr lang="en-US" sz="1800" baseline="0" dirty="0" smtClean="0"/>
                <a:t>Software</a:t>
              </a:r>
            </a:p>
          </p:txBody>
        </p:sp>
      </p:grpSp>
      <p:grpSp>
        <p:nvGrpSpPr>
          <p:cNvPr id="9" name="Group 14"/>
          <p:cNvGrpSpPr/>
          <p:nvPr/>
        </p:nvGrpSpPr>
        <p:grpSpPr>
          <a:xfrm>
            <a:off x="2190619" y="5300669"/>
            <a:ext cx="1646605" cy="1317063"/>
            <a:chOff x="816250" y="1745895"/>
            <a:chExt cx="1646605" cy="1317063"/>
          </a:xfrm>
        </p:grpSpPr>
        <p:pic>
          <p:nvPicPr>
            <p:cNvPr id="173063" name="Picture 7" descr="C:\Users\cparedis\AppData\Local\Microsoft\Windows\Temporary Internet Files\Content.IE5\R2K5GANO\MC900433949[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987739" y="1745895"/>
              <a:ext cx="1010877" cy="1010877"/>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816250" y="2693626"/>
              <a:ext cx="1646605" cy="369332"/>
            </a:xfrm>
            <a:prstGeom prst="rect">
              <a:avLst/>
            </a:prstGeom>
            <a:noFill/>
          </p:spPr>
          <p:txBody>
            <a:bodyPr wrap="none" rtlCol="0">
              <a:spAutoFit/>
            </a:bodyPr>
            <a:lstStyle/>
            <a:p>
              <a:r>
                <a:rPr lang="en-US" sz="1800" baseline="0" dirty="0" smtClean="0"/>
                <a:t>Manufacturing</a:t>
              </a:r>
            </a:p>
          </p:txBody>
        </p:sp>
      </p:grpSp>
      <p:grpSp>
        <p:nvGrpSpPr>
          <p:cNvPr id="10" name="Group 15"/>
          <p:cNvGrpSpPr/>
          <p:nvPr/>
        </p:nvGrpSpPr>
        <p:grpSpPr>
          <a:xfrm>
            <a:off x="601412" y="3276600"/>
            <a:ext cx="1531188" cy="1642696"/>
            <a:chOff x="27032" y="3276600"/>
            <a:chExt cx="1531188" cy="1642696"/>
          </a:xfrm>
        </p:grpSpPr>
        <p:pic>
          <p:nvPicPr>
            <p:cNvPr id="173061" name="Picture 5" descr="C:\Users\cparedis\AppData\Local\Microsoft\Windows\Temporary Internet Files\Content.IE5\VC256DOW\MC900434888[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7784" y="3949617"/>
              <a:ext cx="969679" cy="969679"/>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TextBox 30"/>
            <p:cNvSpPr txBox="1"/>
            <p:nvPr/>
          </p:nvSpPr>
          <p:spPr>
            <a:xfrm>
              <a:off x="27032" y="3276600"/>
              <a:ext cx="1531188" cy="646331"/>
            </a:xfrm>
            <a:prstGeom prst="rect">
              <a:avLst/>
            </a:prstGeom>
            <a:noFill/>
          </p:spPr>
          <p:txBody>
            <a:bodyPr wrap="none" rtlCol="0">
              <a:spAutoFit/>
            </a:bodyPr>
            <a:lstStyle/>
            <a:p>
              <a:pPr algn="ctr"/>
              <a:r>
                <a:rPr lang="en-US" sz="1800" dirty="0" smtClean="0"/>
                <a:t>Project</a:t>
              </a:r>
              <a:br>
                <a:rPr lang="en-US" sz="1800" dirty="0" smtClean="0"/>
              </a:br>
              <a:r>
                <a:rPr lang="en-US" sz="1800" dirty="0" smtClean="0"/>
                <a:t>Management</a:t>
              </a:r>
              <a:endParaRPr lang="en-US" sz="1800" baseline="0" dirty="0" smtClean="0"/>
            </a:p>
          </p:txBody>
        </p:sp>
      </p:grpSp>
      <p:grpSp>
        <p:nvGrpSpPr>
          <p:cNvPr id="11" name="Group 16"/>
          <p:cNvGrpSpPr/>
          <p:nvPr/>
        </p:nvGrpSpPr>
        <p:grpSpPr>
          <a:xfrm>
            <a:off x="1487471" y="1473029"/>
            <a:ext cx="1018227" cy="1498771"/>
            <a:chOff x="1373699" y="4703518"/>
            <a:chExt cx="1018227" cy="1498771"/>
          </a:xfrm>
        </p:grpSpPr>
        <p:grpSp>
          <p:nvGrpSpPr>
            <p:cNvPr id="12" name="Group 9"/>
            <p:cNvGrpSpPr/>
            <p:nvPr/>
          </p:nvGrpSpPr>
          <p:grpSpPr>
            <a:xfrm>
              <a:off x="1373699" y="5069537"/>
              <a:ext cx="1018227" cy="1132752"/>
              <a:chOff x="1797896" y="4894291"/>
              <a:chExt cx="1018227" cy="1132752"/>
            </a:xfrm>
          </p:grpSpPr>
          <p:pic>
            <p:nvPicPr>
              <p:cNvPr id="173059" name="Picture 3" descr="C:\Users\cparedis\AppData\Local\Microsoft\Windows\Temporary Internet Files\Content.IE5\R2K5GANO\MC900432625[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1967729" y="4894291"/>
                <a:ext cx="848394" cy="848394"/>
              </a:xfrm>
              <a:prstGeom prst="rect">
                <a:avLst/>
              </a:prstGeom>
              <a:noFill/>
              <a:extLst>
                <a:ext uri="{909E8E84-426E-40dd-AFC4-6F175D3DCCD1}">
                  <a14:hiddenFill xmlns="" xmlns:a14="http://schemas.microsoft.com/office/drawing/2010/main">
                    <a:solidFill>
                      <a:srgbClr val="FFFFFF"/>
                    </a:solidFill>
                  </a14:hiddenFill>
                </a:ext>
              </a:extLst>
            </p:spPr>
          </p:pic>
          <p:pic>
            <p:nvPicPr>
              <p:cNvPr id="173073" name="Picture 17" descr="C:\Users\cparedis\AppData\Local\Microsoft\Windows\Temporary Internet Files\Content.IE5\ZINYAIFY\MC900432623[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1797896" y="5178649"/>
                <a:ext cx="848394" cy="848394"/>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32" name="TextBox 31"/>
            <p:cNvSpPr txBox="1"/>
            <p:nvPr/>
          </p:nvSpPr>
          <p:spPr>
            <a:xfrm>
              <a:off x="1380112" y="4703518"/>
              <a:ext cx="1005404" cy="369332"/>
            </a:xfrm>
            <a:prstGeom prst="rect">
              <a:avLst/>
            </a:prstGeom>
            <a:noFill/>
          </p:spPr>
          <p:txBody>
            <a:bodyPr wrap="none" rtlCol="0">
              <a:spAutoFit/>
            </a:bodyPr>
            <a:lstStyle/>
            <a:p>
              <a:pPr algn="ctr"/>
              <a:r>
                <a:rPr lang="en-US" sz="1800" baseline="0" dirty="0" smtClean="0"/>
                <a:t>Finance</a:t>
              </a:r>
            </a:p>
          </p:txBody>
        </p:sp>
      </p:grpSp>
      <p:grpSp>
        <p:nvGrpSpPr>
          <p:cNvPr id="13" name="Group 12"/>
          <p:cNvGrpSpPr/>
          <p:nvPr/>
        </p:nvGrpSpPr>
        <p:grpSpPr>
          <a:xfrm>
            <a:off x="6409383" y="1676400"/>
            <a:ext cx="1394624" cy="1369144"/>
            <a:chOff x="6084456" y="1855758"/>
            <a:chExt cx="1394624" cy="1369144"/>
          </a:xfrm>
        </p:grpSpPr>
        <p:pic>
          <p:nvPicPr>
            <p:cNvPr id="173062" name="Picture 6" descr="C:\Users\cparedis\AppData\Local\Microsoft\Windows\Temporary Internet Files\Content.IE5\ZINYAIFY\MC900433941[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84456" y="1855758"/>
              <a:ext cx="1128416" cy="1128416"/>
            </a:xfrm>
            <a:prstGeom prst="rect">
              <a:avLst/>
            </a:prstGeom>
            <a:noFill/>
            <a:extLst>
              <a:ext uri="{909E8E84-426E-40dd-AFC4-6F175D3DCCD1}">
                <a14:hiddenFill xmlns="" xmlns:a14="http://schemas.microsoft.com/office/drawing/2010/main">
                  <a:solidFill>
                    <a:srgbClr val="FFFFFF"/>
                  </a:solidFill>
                </a14:hiddenFill>
              </a:ext>
            </a:extLst>
          </p:spPr>
        </p:pic>
        <p:sp>
          <p:nvSpPr>
            <p:cNvPr id="25" name="TextBox 24"/>
            <p:cNvSpPr txBox="1"/>
            <p:nvPr/>
          </p:nvSpPr>
          <p:spPr>
            <a:xfrm>
              <a:off x="6435203" y="2855570"/>
              <a:ext cx="1043877" cy="369332"/>
            </a:xfrm>
            <a:prstGeom prst="rect">
              <a:avLst/>
            </a:prstGeom>
            <a:noFill/>
          </p:spPr>
          <p:txBody>
            <a:bodyPr wrap="none" rtlCol="0">
              <a:spAutoFit/>
            </a:bodyPr>
            <a:lstStyle/>
            <a:p>
              <a:pPr algn="ctr"/>
              <a:r>
                <a:rPr lang="en-US" sz="1800" baseline="0" dirty="0" smtClean="0"/>
                <a:t>Analysis</a:t>
              </a:r>
            </a:p>
          </p:txBody>
        </p:sp>
      </p:grpSp>
      <p:grpSp>
        <p:nvGrpSpPr>
          <p:cNvPr id="14" name="Group 11"/>
          <p:cNvGrpSpPr/>
          <p:nvPr/>
        </p:nvGrpSpPr>
        <p:grpSpPr>
          <a:xfrm>
            <a:off x="5222286" y="5233742"/>
            <a:ext cx="1128416" cy="1395658"/>
            <a:chOff x="6084456" y="4819994"/>
            <a:chExt cx="1128416" cy="1395658"/>
          </a:xfrm>
        </p:grpSpPr>
        <p:sp>
          <p:nvSpPr>
            <p:cNvPr id="26" name="TextBox 25"/>
            <p:cNvSpPr txBox="1"/>
            <p:nvPr/>
          </p:nvSpPr>
          <p:spPr>
            <a:xfrm>
              <a:off x="6312675" y="5846320"/>
              <a:ext cx="671979" cy="369332"/>
            </a:xfrm>
            <a:prstGeom prst="rect">
              <a:avLst/>
            </a:prstGeom>
            <a:noFill/>
          </p:spPr>
          <p:txBody>
            <a:bodyPr wrap="none" rtlCol="0">
              <a:spAutoFit/>
            </a:bodyPr>
            <a:lstStyle/>
            <a:p>
              <a:pPr algn="ctr"/>
              <a:r>
                <a:rPr lang="en-US" sz="1800" baseline="0" dirty="0" smtClean="0"/>
                <a:t>CAD</a:t>
              </a:r>
            </a:p>
          </p:txBody>
        </p:sp>
        <p:pic>
          <p:nvPicPr>
            <p:cNvPr id="28" name="Picture 6" descr="C:\Users\cparedis\AppData\Local\Microsoft\Windows\Temporary Internet Files\Content.IE5\ZINYAIFY\MC900433941[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84456" y="4819994"/>
              <a:ext cx="1128416" cy="1128416"/>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9" name="TextBox 18"/>
          <p:cNvSpPr txBox="1"/>
          <p:nvPr/>
        </p:nvSpPr>
        <p:spPr>
          <a:xfrm>
            <a:off x="7036502" y="5152072"/>
            <a:ext cx="1491370" cy="1477328"/>
          </a:xfrm>
          <a:prstGeom prst="rect">
            <a:avLst/>
          </a:prstGeom>
          <a:noFill/>
        </p:spPr>
        <p:txBody>
          <a:bodyPr wrap="none" rtlCol="0">
            <a:spAutoFit/>
          </a:bodyPr>
          <a:lstStyle/>
          <a:p>
            <a:pPr marL="176213" indent="-176213">
              <a:buFont typeface="Arial" pitchFamily="34" charset="0"/>
              <a:buChar char="•"/>
            </a:pPr>
            <a:r>
              <a:rPr lang="en-US" sz="1800" dirty="0" smtClean="0"/>
              <a:t>Power plant</a:t>
            </a:r>
          </a:p>
          <a:p>
            <a:pPr marL="176213" indent="-176213">
              <a:buFont typeface="Arial" pitchFamily="34" charset="0"/>
              <a:buChar char="•"/>
            </a:pPr>
            <a:r>
              <a:rPr lang="en-US" sz="1800" baseline="0" dirty="0" smtClean="0"/>
              <a:t>Structure</a:t>
            </a:r>
          </a:p>
          <a:p>
            <a:pPr marL="176213" indent="-176213">
              <a:buFont typeface="Arial" pitchFamily="34" charset="0"/>
              <a:buChar char="•"/>
            </a:pPr>
            <a:r>
              <a:rPr lang="en-US" dirty="0" smtClean="0"/>
              <a:t>Control</a:t>
            </a:r>
            <a:endParaRPr lang="en-US" sz="1800" dirty="0" smtClean="0"/>
          </a:p>
          <a:p>
            <a:pPr marL="176213" indent="-176213">
              <a:buFont typeface="Arial" pitchFamily="34" charset="0"/>
              <a:buChar char="•"/>
            </a:pPr>
            <a:r>
              <a:rPr lang="en-US" dirty="0" smtClean="0"/>
              <a:t>Mirrors</a:t>
            </a:r>
            <a:endParaRPr lang="en-US" sz="1800" dirty="0" smtClean="0"/>
          </a:p>
          <a:p>
            <a:pPr marL="176213" indent="-176213">
              <a:buFont typeface="Arial" pitchFamily="34" charset="0"/>
              <a:buChar char="•"/>
            </a:pPr>
            <a:r>
              <a:rPr lang="en-US" sz="1800" dirty="0" smtClean="0"/>
              <a:t>…</a:t>
            </a:r>
            <a:endParaRPr lang="en-US" sz="1800" dirty="0"/>
          </a:p>
        </p:txBody>
      </p:sp>
      <p:grpSp>
        <p:nvGrpSpPr>
          <p:cNvPr id="15" name="Group 10"/>
          <p:cNvGrpSpPr/>
          <p:nvPr/>
        </p:nvGrpSpPr>
        <p:grpSpPr>
          <a:xfrm>
            <a:off x="6571851" y="3446224"/>
            <a:ext cx="1541464" cy="1510178"/>
            <a:chOff x="6819189" y="3184285"/>
            <a:chExt cx="1541464" cy="1510178"/>
          </a:xfrm>
        </p:grpSpPr>
        <p:pic>
          <p:nvPicPr>
            <p:cNvPr id="173060" name="Picture 4" descr="C:\Users\cparedis\AppData\Local\Microsoft\Windows\Temporary Internet Files\Content.IE5\ZINYAIFY\MC900432621[1].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33869" y="3184285"/>
              <a:ext cx="826784" cy="826784"/>
            </a:xfrm>
            <a:prstGeom prst="rect">
              <a:avLst/>
            </a:prstGeom>
            <a:noFill/>
            <a:extLst>
              <a:ext uri="{909E8E84-426E-40dd-AFC4-6F175D3DCCD1}">
                <a14:hiddenFill xmlns="" xmlns:a14="http://schemas.microsoft.com/office/drawing/2010/main">
                  <a:solidFill>
                    <a:srgbClr val="FFFFFF"/>
                  </a:solidFill>
                </a14:hiddenFill>
              </a:ext>
            </a:extLst>
          </p:spPr>
        </p:pic>
        <p:pic>
          <p:nvPicPr>
            <p:cNvPr id="173066" name="Picture 10" descr="C:\Users\cparedis\AppData\Local\Microsoft\Windows\Temporary Internet Files\Content.IE5\ZINYAIFY\MC900433942[1].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19189" y="3353506"/>
              <a:ext cx="1128072" cy="1128072"/>
            </a:xfrm>
            <a:prstGeom prst="rect">
              <a:avLst/>
            </a:prstGeom>
            <a:noFill/>
            <a:extLst>
              <a:ext uri="{909E8E84-426E-40dd-AFC4-6F175D3DCCD1}">
                <a14:hiddenFill xmlns="" xmlns:a14="http://schemas.microsoft.com/office/drawing/2010/main">
                  <a:solidFill>
                    <a:srgbClr val="FFFFFF"/>
                  </a:solidFill>
                </a14:hiddenFill>
              </a:ext>
            </a:extLst>
          </p:spPr>
        </p:pic>
        <p:pic>
          <p:nvPicPr>
            <p:cNvPr id="173072" name="Picture 16" descr="C:\Users\cparedis\AppData\Local\Microsoft\Windows\Temporary Internet Files\Content.IE5\R2K5GANO\MC900433954[1].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453370" y="3795257"/>
              <a:ext cx="899206" cy="899206"/>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6" name="Group 64"/>
          <p:cNvGrpSpPr/>
          <p:nvPr/>
        </p:nvGrpSpPr>
        <p:grpSpPr>
          <a:xfrm>
            <a:off x="2190619" y="2362200"/>
            <a:ext cx="4286381" cy="3528536"/>
            <a:chOff x="2038219" y="2362200"/>
            <a:chExt cx="4286381" cy="3528536"/>
          </a:xfrm>
        </p:grpSpPr>
        <p:grpSp>
          <p:nvGrpSpPr>
            <p:cNvPr id="17" name="Group 62"/>
            <p:cNvGrpSpPr/>
            <p:nvPr/>
          </p:nvGrpSpPr>
          <p:grpSpPr>
            <a:xfrm>
              <a:off x="2038219" y="2362200"/>
              <a:ext cx="4286381" cy="3528536"/>
              <a:chOff x="2038219" y="2362200"/>
              <a:chExt cx="4286381" cy="3528536"/>
            </a:xfrm>
            <a:effectLst>
              <a:outerShdw blurRad="50800" dist="38100" dir="2700000" algn="tl" rotWithShape="0">
                <a:prstClr val="black">
                  <a:alpha val="40000"/>
                </a:prstClr>
              </a:outerShdw>
            </a:effectLst>
          </p:grpSpPr>
          <p:cxnSp>
            <p:nvCxnSpPr>
              <p:cNvPr id="23" name="Straight Arrow Connector 22"/>
              <p:cNvCxnSpPr/>
              <p:nvPr/>
            </p:nvCxnSpPr>
            <p:spPr bwMode="auto">
              <a:xfrm flipV="1">
                <a:off x="2443067" y="2362200"/>
                <a:ext cx="1138333" cy="293322"/>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58" name="Straight Arrow Connector 57"/>
              <p:cNvCxnSpPr/>
              <p:nvPr/>
            </p:nvCxnSpPr>
            <p:spPr bwMode="auto">
              <a:xfrm flipH="1">
                <a:off x="2038219" y="3080802"/>
                <a:ext cx="315080" cy="976394"/>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60" name="Straight Arrow Connector 59"/>
              <p:cNvCxnSpPr/>
              <p:nvPr/>
            </p:nvCxnSpPr>
            <p:spPr bwMode="auto">
              <a:xfrm>
                <a:off x="2443067" y="3043156"/>
                <a:ext cx="935835" cy="2516761"/>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62" name="Straight Arrow Connector 61"/>
              <p:cNvCxnSpPr>
                <a:endCxn id="173075" idx="1"/>
              </p:cNvCxnSpPr>
              <p:nvPr/>
            </p:nvCxnSpPr>
            <p:spPr bwMode="auto">
              <a:xfrm>
                <a:off x="2595467" y="2804816"/>
                <a:ext cx="3416141" cy="79306"/>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66" name="Straight Arrow Connector 65"/>
              <p:cNvCxnSpPr/>
              <p:nvPr/>
            </p:nvCxnSpPr>
            <p:spPr bwMode="auto">
              <a:xfrm>
                <a:off x="2443067" y="2971800"/>
                <a:ext cx="3881533" cy="1534999"/>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69" name="Straight Arrow Connector 68"/>
              <p:cNvCxnSpPr/>
              <p:nvPr/>
            </p:nvCxnSpPr>
            <p:spPr bwMode="auto">
              <a:xfrm flipV="1">
                <a:off x="2038219" y="2590801"/>
                <a:ext cx="1543181" cy="1682207"/>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74" name="Straight Arrow Connector 73"/>
              <p:cNvCxnSpPr/>
              <p:nvPr/>
            </p:nvCxnSpPr>
            <p:spPr bwMode="auto">
              <a:xfrm>
                <a:off x="2052861" y="4472803"/>
                <a:ext cx="1021241" cy="827866"/>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76" name="Straight Arrow Connector 75"/>
              <p:cNvCxnSpPr/>
              <p:nvPr/>
            </p:nvCxnSpPr>
            <p:spPr bwMode="auto">
              <a:xfrm>
                <a:off x="3455347" y="5765002"/>
                <a:ext cx="1217817" cy="125734"/>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78" name="Straight Arrow Connector 77"/>
              <p:cNvCxnSpPr/>
              <p:nvPr/>
            </p:nvCxnSpPr>
            <p:spPr bwMode="auto">
              <a:xfrm flipV="1">
                <a:off x="3474299" y="4648200"/>
                <a:ext cx="2850301" cy="948208"/>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80" name="Straight Arrow Connector 79"/>
              <p:cNvCxnSpPr/>
              <p:nvPr/>
            </p:nvCxnSpPr>
            <p:spPr bwMode="auto">
              <a:xfrm flipH="1" flipV="1">
                <a:off x="6087061" y="3422338"/>
                <a:ext cx="169922" cy="889313"/>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82" name="Straight Arrow Connector 81"/>
              <p:cNvCxnSpPr>
                <a:stCxn id="30" idx="0"/>
              </p:cNvCxnSpPr>
              <p:nvPr/>
            </p:nvCxnSpPr>
            <p:spPr bwMode="auto">
              <a:xfrm flipV="1">
                <a:off x="5015175" y="3220933"/>
                <a:ext cx="1107309" cy="2228814"/>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84" name="Straight Arrow Connector 83"/>
              <p:cNvCxnSpPr/>
              <p:nvPr/>
            </p:nvCxnSpPr>
            <p:spPr bwMode="auto">
              <a:xfrm flipV="1">
                <a:off x="5053583" y="4828982"/>
                <a:ext cx="1190806" cy="620766"/>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87" name="Straight Arrow Connector 86"/>
              <p:cNvCxnSpPr/>
              <p:nvPr/>
            </p:nvCxnSpPr>
            <p:spPr bwMode="auto">
              <a:xfrm flipV="1">
                <a:off x="3474299" y="3152902"/>
                <a:ext cx="2429179" cy="2280773"/>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89" name="Straight Arrow Connector 88"/>
              <p:cNvCxnSpPr/>
              <p:nvPr/>
            </p:nvCxnSpPr>
            <p:spPr bwMode="auto">
              <a:xfrm flipV="1">
                <a:off x="2052861" y="3043156"/>
                <a:ext cx="3828187" cy="1292185"/>
              </a:xfrm>
              <a:prstGeom prst="straightConnector1">
                <a:avLst/>
              </a:prstGeom>
              <a:solidFill>
                <a:schemeClr val="accent1"/>
              </a:solidFill>
              <a:ln w="12700" cap="flat" cmpd="sng" algn="ctr">
                <a:solidFill>
                  <a:schemeClr val="tx1"/>
                </a:solidFill>
                <a:prstDash val="dash"/>
                <a:round/>
                <a:headEnd type="arrow"/>
                <a:tailEnd type="arrow"/>
              </a:ln>
              <a:effectLst/>
            </p:spPr>
          </p:cxnSp>
        </p:grpSp>
        <p:sp>
          <p:nvSpPr>
            <p:cNvPr id="64" name="TextBox 63"/>
            <p:cNvSpPr txBox="1"/>
            <p:nvPr/>
          </p:nvSpPr>
          <p:spPr>
            <a:xfrm>
              <a:off x="2619618" y="2885148"/>
              <a:ext cx="3704982" cy="2067852"/>
            </a:xfrm>
            <a:prstGeom prst="rect">
              <a:avLst/>
            </a:prstGeom>
            <a:gradFill flip="none" rotWithShape="1">
              <a:gsLst>
                <a:gs pos="43000">
                  <a:srgbClr val="FFFFFF">
                    <a:alpha val="67000"/>
                  </a:srgbClr>
                </a:gs>
                <a:gs pos="0">
                  <a:srgbClr val="FFFFFF"/>
                </a:gs>
                <a:gs pos="50000">
                  <a:srgbClr val="FFFFFF">
                    <a:alpha val="0"/>
                  </a:srgbClr>
                </a:gs>
              </a:gsLst>
              <a:path path="circle">
                <a:fillToRect l="50000" t="50000" r="50000" b="50000"/>
              </a:path>
              <a:tileRect/>
            </a:gradFill>
          </p:spPr>
          <p:txBody>
            <a:bodyPr wrap="none" rtlCol="0" anchor="ctr" anchorCtr="1">
              <a:noAutofit/>
            </a:bodyPr>
            <a:lstStyle/>
            <a:p>
              <a:pPr algn="ctr"/>
              <a:r>
                <a:rPr lang="en-US" sz="1800" baseline="0" dirty="0" smtClean="0">
                  <a:effectLst>
                    <a:outerShdw blurRad="50800" dist="38100" dir="2700000" algn="tl" rotWithShape="0">
                      <a:prstClr val="black">
                        <a:alpha val="40000"/>
                      </a:prstClr>
                    </a:outerShdw>
                  </a:effectLst>
                </a:rPr>
                <a:t>Implicit</a:t>
              </a:r>
              <a:br>
                <a:rPr lang="en-US" sz="1800" baseline="0" dirty="0" smtClean="0">
                  <a:effectLst>
                    <a:outerShdw blurRad="50800" dist="38100" dir="2700000" algn="tl" rotWithShape="0">
                      <a:prstClr val="black">
                        <a:alpha val="40000"/>
                      </a:prstClr>
                    </a:outerShdw>
                  </a:effectLst>
                </a:rPr>
              </a:br>
              <a:r>
                <a:rPr lang="en-US" sz="1800" baseline="0" dirty="0" smtClean="0">
                  <a:solidFill>
                    <a:srgbClr val="FF0000"/>
                  </a:solidFill>
                  <a:effectLst>
                    <a:outerShdw blurRad="50800" dist="38100" dir="2700000" algn="tl" rotWithShape="0">
                      <a:prstClr val="black">
                        <a:alpha val="40000"/>
                      </a:prstClr>
                    </a:outerShdw>
                  </a:effectLst>
                </a:rPr>
                <a:t>Dependencies</a:t>
              </a:r>
              <a:br>
                <a:rPr lang="en-US" sz="1800" baseline="0" dirty="0" smtClean="0">
                  <a:solidFill>
                    <a:srgbClr val="FF0000"/>
                  </a:solidFill>
                  <a:effectLst>
                    <a:outerShdw blurRad="50800" dist="38100" dir="2700000" algn="tl" rotWithShape="0">
                      <a:prstClr val="black">
                        <a:alpha val="40000"/>
                      </a:prstClr>
                    </a:outerShdw>
                  </a:effectLst>
                </a:rPr>
              </a:br>
              <a:r>
                <a:rPr lang="en-US" sz="1800" baseline="0" dirty="0" smtClean="0">
                  <a:effectLst>
                    <a:outerShdw blurRad="50800" dist="38100" dir="2700000" algn="tl" rotWithShape="0">
                      <a:prstClr val="black">
                        <a:alpha val="40000"/>
                      </a:prstClr>
                    </a:outerShdw>
                  </a:effectLst>
                </a:rPr>
                <a:t>between</a:t>
              </a:r>
              <a:r>
                <a:rPr lang="en-US" sz="1800" dirty="0">
                  <a:effectLst>
                    <a:outerShdw blurRad="50800" dist="38100" dir="2700000" algn="tl" rotWithShape="0">
                      <a:prstClr val="black">
                        <a:alpha val="40000"/>
                      </a:prstClr>
                    </a:outerShdw>
                  </a:effectLst>
                </a:rPr>
                <a:t/>
              </a:r>
              <a:br>
                <a:rPr lang="en-US" sz="1800" dirty="0">
                  <a:effectLst>
                    <a:outerShdw blurRad="50800" dist="38100" dir="2700000" algn="tl" rotWithShape="0">
                      <a:prstClr val="black">
                        <a:alpha val="40000"/>
                      </a:prstClr>
                    </a:outerShdw>
                  </a:effectLst>
                </a:rPr>
              </a:br>
              <a:r>
                <a:rPr lang="en-US" sz="1800" dirty="0" smtClean="0">
                  <a:effectLst>
                    <a:outerShdw blurRad="50800" dist="38100" dir="2700000" algn="tl" rotWithShape="0">
                      <a:prstClr val="black">
                        <a:alpha val="40000"/>
                      </a:prstClr>
                    </a:outerShdw>
                  </a:effectLst>
                </a:rPr>
                <a:t>Documents</a:t>
              </a:r>
              <a:endParaRPr lang="en-US" sz="1800" baseline="0" dirty="0" smtClean="0">
                <a:effectLst>
                  <a:outerShdw blurRad="50800" dist="38100" dir="2700000" algn="tl" rotWithShape="0">
                    <a:prstClr val="black">
                      <a:alpha val="40000"/>
                    </a:prstClr>
                  </a:outerShdw>
                </a:effectLst>
              </a:endParaRPr>
            </a:p>
          </p:txBody>
        </p:sp>
      </p:grpSp>
    </p:spTree>
    <p:extLst>
      <p:ext uri="{BB962C8B-B14F-4D97-AF65-F5344CB8AC3E}">
        <p14:creationId xmlns:p14="http://schemas.microsoft.com/office/powerpoint/2010/main" val="415782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CA" altLang="en-US" smtClean="0"/>
              <a:t>Step 7: Run Analysis</a:t>
            </a:r>
          </a:p>
        </p:txBody>
      </p:sp>
      <p:sp>
        <p:nvSpPr>
          <p:cNvPr id="3" name="Content Placeholder 2"/>
          <p:cNvSpPr>
            <a:spLocks noGrp="1"/>
          </p:cNvSpPr>
          <p:nvPr>
            <p:ph idx="1"/>
          </p:nvPr>
        </p:nvSpPr>
        <p:spPr/>
        <p:txBody>
          <a:bodyPr>
            <a:normAutofit/>
          </a:bodyPr>
          <a:lstStyle/>
          <a:p>
            <a:pPr>
              <a:defRPr/>
            </a:pPr>
            <a:r>
              <a:rPr lang="en-US" dirty="0" smtClean="0"/>
              <a:t>Run the configured analysis with a simulation engine on the initial conditions to get the final conditions:</a:t>
            </a:r>
          </a:p>
          <a:p>
            <a:pPr>
              <a:defRPr/>
            </a:pPr>
            <a:r>
              <a:rPr lang="en-US" dirty="0" smtClean="0"/>
              <a:t>Produce the following views on final conditions</a:t>
            </a:r>
          </a:p>
          <a:p>
            <a:pPr lvl="1">
              <a:defRPr/>
            </a:pPr>
            <a:r>
              <a:rPr lang="en-US" dirty="0" smtClean="0"/>
              <a:t>Table showing final analysis values (e.g., peak power) and the constraint’s pass/fail status for each scenario</a:t>
            </a:r>
          </a:p>
          <a:p>
            <a:pPr lvl="1">
              <a:defRPr/>
            </a:pPr>
            <a:r>
              <a:rPr lang="en-US" dirty="0" smtClean="0"/>
              <a:t>Timelines: state changes for components over time</a:t>
            </a:r>
          </a:p>
          <a:p>
            <a:pPr lvl="1">
              <a:defRPr/>
            </a:pPr>
            <a:r>
              <a:rPr lang="en-US" dirty="0" smtClean="0"/>
              <a:t>Value profiles: total rolled up values over time</a:t>
            </a:r>
          </a:p>
          <a:p>
            <a:pPr lvl="1">
              <a:defRPr/>
            </a:pPr>
            <a:endParaRPr lang="en-US" dirty="0" smtClean="0"/>
          </a:p>
          <a:p>
            <a:pPr lvl="1">
              <a:defRPr/>
            </a:pPr>
            <a:endParaRPr lang="en-US" dirty="0"/>
          </a:p>
        </p:txBody>
      </p:sp>
    </p:spTree>
    <p:extLst>
      <p:ext uri="{BB962C8B-B14F-4D97-AF65-F5344CB8AC3E}">
        <p14:creationId xmlns:p14="http://schemas.microsoft.com/office/powerpoint/2010/main" val="32360826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4816475" cy="2927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2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584575"/>
            <a:ext cx="5637213" cy="3273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28" name="Title 1"/>
          <p:cNvSpPr>
            <a:spLocks noGrp="1"/>
          </p:cNvSpPr>
          <p:nvPr>
            <p:ph type="title"/>
          </p:nvPr>
        </p:nvSpPr>
        <p:spPr/>
        <p:txBody>
          <a:bodyPr/>
          <a:lstStyle/>
          <a:p>
            <a:r>
              <a:rPr lang="en-US" altLang="en-US" smtClean="0"/>
              <a:t>Duration Analysis</a:t>
            </a:r>
          </a:p>
        </p:txBody>
      </p:sp>
      <p:pic>
        <p:nvPicPr>
          <p:cNvPr id="5222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52963" y="3783013"/>
            <a:ext cx="4530725" cy="3074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 name="Curved Connector 8"/>
          <p:cNvCxnSpPr/>
          <p:nvPr/>
        </p:nvCxnSpPr>
        <p:spPr>
          <a:xfrm rot="5400000">
            <a:off x="639763" y="3017838"/>
            <a:ext cx="1924050" cy="12700"/>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Curved Connector 10"/>
          <p:cNvCxnSpPr/>
          <p:nvPr/>
        </p:nvCxnSpPr>
        <p:spPr>
          <a:xfrm>
            <a:off x="1079500" y="5738813"/>
            <a:ext cx="3667125" cy="773112"/>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2232" name="TextBox 12"/>
          <p:cNvSpPr txBox="1">
            <a:spLocks noChangeArrowheads="1"/>
          </p:cNvSpPr>
          <p:nvPr/>
        </p:nvSpPr>
        <p:spPr bwMode="auto">
          <a:xfrm>
            <a:off x="4927600" y="1649413"/>
            <a:ext cx="39814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Specify Property Based Requirement</a:t>
            </a:r>
          </a:p>
        </p:txBody>
      </p:sp>
      <p:sp>
        <p:nvSpPr>
          <p:cNvPr id="52233" name="TextBox 13"/>
          <p:cNvSpPr txBox="1">
            <a:spLocks noChangeArrowheads="1"/>
          </p:cNvSpPr>
          <p:nvPr/>
        </p:nvSpPr>
        <p:spPr bwMode="auto">
          <a:xfrm>
            <a:off x="1633538" y="6426200"/>
            <a:ext cx="301942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Analyze Conceptual Design</a:t>
            </a:r>
          </a:p>
        </p:txBody>
      </p:sp>
    </p:spTree>
    <p:extLst>
      <p:ext uri="{BB962C8B-B14F-4D97-AF65-F5344CB8AC3E}">
        <p14:creationId xmlns:p14="http://schemas.microsoft.com/office/powerpoint/2010/main" val="6004081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CA" altLang="en-US" smtClean="0"/>
              <a:t>Step 2: </a:t>
            </a:r>
            <a:r>
              <a:rPr lang="en-US" altLang="en-US" smtClean="0"/>
              <a:t>Conceptual Model</a:t>
            </a:r>
          </a:p>
        </p:txBody>
      </p:sp>
      <p:pic>
        <p:nvPicPr>
          <p:cNvPr id="30723"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511300"/>
            <a:ext cx="7011988" cy="534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Oval 3"/>
          <p:cNvSpPr/>
          <p:nvPr/>
        </p:nvSpPr>
        <p:spPr>
          <a:xfrm>
            <a:off x="3963988" y="2176463"/>
            <a:ext cx="1462087" cy="906462"/>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5" name="Oval 4"/>
          <p:cNvSpPr/>
          <p:nvPr/>
        </p:nvSpPr>
        <p:spPr>
          <a:xfrm>
            <a:off x="5661025" y="2046288"/>
            <a:ext cx="896938" cy="63658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6" name="Curved Connector 5"/>
          <p:cNvCxnSpPr/>
          <p:nvPr/>
        </p:nvCxnSpPr>
        <p:spPr>
          <a:xfrm>
            <a:off x="5151438" y="2243138"/>
            <a:ext cx="547687" cy="120650"/>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457200" y="2686050"/>
            <a:ext cx="896938" cy="636588"/>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8" name="Curved Connector 7"/>
          <p:cNvCxnSpPr>
            <a:stCxn id="4" idx="2"/>
          </p:cNvCxnSpPr>
          <p:nvPr/>
        </p:nvCxnSpPr>
        <p:spPr>
          <a:xfrm rot="10800000" flipV="1">
            <a:off x="1354138" y="2630488"/>
            <a:ext cx="2609850" cy="374650"/>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0729" name="TextBox 10"/>
          <p:cNvSpPr txBox="1">
            <a:spLocks noChangeArrowheads="1"/>
          </p:cNvSpPr>
          <p:nvPr/>
        </p:nvSpPr>
        <p:spPr bwMode="auto">
          <a:xfrm>
            <a:off x="457200" y="6294438"/>
            <a:ext cx="76104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Communication between state machine specified components over ports</a:t>
            </a:r>
          </a:p>
        </p:txBody>
      </p:sp>
    </p:spTree>
    <p:extLst>
      <p:ext uri="{BB962C8B-B14F-4D97-AF65-F5344CB8AC3E}">
        <p14:creationId xmlns:p14="http://schemas.microsoft.com/office/powerpoint/2010/main" val="27398276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smtClean="0"/>
              <a:t>Conceptual Design</a:t>
            </a:r>
          </a:p>
        </p:txBody>
      </p:sp>
      <p:pic>
        <p:nvPicPr>
          <p:cNvPr id="5325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35113"/>
            <a:ext cx="6483350" cy="340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79888" y="1944688"/>
            <a:ext cx="4846637" cy="3990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 name="Curved Connector 4"/>
          <p:cNvCxnSpPr/>
          <p:nvPr/>
        </p:nvCxnSpPr>
        <p:spPr>
          <a:xfrm>
            <a:off x="1601788" y="2055813"/>
            <a:ext cx="2657475" cy="974725"/>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3254" name="TextBox 7"/>
          <p:cNvSpPr txBox="1">
            <a:spLocks noChangeArrowheads="1"/>
          </p:cNvSpPr>
          <p:nvPr/>
        </p:nvSpPr>
        <p:spPr bwMode="auto">
          <a:xfrm>
            <a:off x="287338" y="5103813"/>
            <a:ext cx="3762375"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a:latin typeface="Arial" panose="020B0604020202020204" pitchFamily="34" charset="0"/>
              </a:rPr>
              <a:t>Operational behavior captured with</a:t>
            </a:r>
          </a:p>
          <a:p>
            <a:pPr eaLnBrk="1" hangingPunct="1">
              <a:spcBef>
                <a:spcPct val="0"/>
              </a:spcBef>
              <a:buFontTx/>
              <a:buNone/>
            </a:pPr>
            <a:r>
              <a:rPr lang="en-US" altLang="en-US" sz="1800" dirty="0">
                <a:latin typeface="Arial" panose="020B0604020202020204" pitchFamily="34" charset="0"/>
              </a:rPr>
              <a:t>state machines and activity models</a:t>
            </a:r>
          </a:p>
        </p:txBody>
      </p:sp>
      <p:pic>
        <p:nvPicPr>
          <p:cNvPr id="53255"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4950" y="5819775"/>
            <a:ext cx="8301038" cy="904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Oval 9"/>
          <p:cNvSpPr/>
          <p:nvPr/>
        </p:nvSpPr>
        <p:spPr>
          <a:xfrm>
            <a:off x="1901825" y="5837238"/>
            <a:ext cx="989013" cy="63658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 name="TextBox 1"/>
          <p:cNvSpPr txBox="1"/>
          <p:nvPr/>
        </p:nvSpPr>
        <p:spPr>
          <a:xfrm>
            <a:off x="3124200" y="2514600"/>
            <a:ext cx="301686" cy="369332"/>
          </a:xfrm>
          <a:prstGeom prst="rect">
            <a:avLst/>
          </a:prstGeom>
          <a:noFill/>
        </p:spPr>
        <p:txBody>
          <a:bodyPr wrap="none" rtlCol="0">
            <a:spAutoFit/>
          </a:bodyPr>
          <a:lstStyle/>
          <a:p>
            <a:r>
              <a:rPr lang="en-US" dirty="0" smtClean="0">
                <a:solidFill>
                  <a:srgbClr val="FF0000"/>
                </a:solidFill>
              </a:rPr>
              <a:t>1</a:t>
            </a:r>
            <a:endParaRPr lang="en-US" dirty="0">
              <a:solidFill>
                <a:srgbClr val="FF0000"/>
              </a:solidFill>
            </a:endParaRPr>
          </a:p>
        </p:txBody>
      </p:sp>
      <p:sp>
        <p:nvSpPr>
          <p:cNvPr id="11" name="TextBox 10"/>
          <p:cNvSpPr txBox="1"/>
          <p:nvPr/>
        </p:nvSpPr>
        <p:spPr>
          <a:xfrm>
            <a:off x="2743200" y="5650468"/>
            <a:ext cx="301686" cy="369332"/>
          </a:xfrm>
          <a:prstGeom prst="rect">
            <a:avLst/>
          </a:prstGeom>
          <a:noFill/>
        </p:spPr>
        <p:txBody>
          <a:bodyPr wrap="none" rtlCol="0">
            <a:spAutoFit/>
          </a:bodyPr>
          <a:lstStyle/>
          <a:p>
            <a:r>
              <a:rPr lang="en-US" dirty="0">
                <a:solidFill>
                  <a:srgbClr val="FF0000"/>
                </a:solidFill>
              </a:rPr>
              <a:t>2</a:t>
            </a:r>
          </a:p>
        </p:txBody>
      </p:sp>
    </p:spTree>
    <p:extLst>
      <p:ext uri="{BB962C8B-B14F-4D97-AF65-F5344CB8AC3E}">
        <p14:creationId xmlns:p14="http://schemas.microsoft.com/office/powerpoint/2010/main" val="22998449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smtClean="0"/>
              <a:t>Conceptual behavior model</a:t>
            </a:r>
          </a:p>
        </p:txBody>
      </p:sp>
      <p:pic>
        <p:nvPicPr>
          <p:cNvPr id="5427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413" y="1481138"/>
            <a:ext cx="4111625" cy="2368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6"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213" y="6016625"/>
            <a:ext cx="9094787" cy="623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7"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56238" y="1481138"/>
            <a:ext cx="3617912" cy="2976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8"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68425" y="3605213"/>
            <a:ext cx="4087813" cy="2333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1" name="Curved Connector 10"/>
          <p:cNvCxnSpPr/>
          <p:nvPr/>
        </p:nvCxnSpPr>
        <p:spPr>
          <a:xfrm rot="16200000" flipH="1">
            <a:off x="936625" y="3025775"/>
            <a:ext cx="1331913" cy="468313"/>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Curved Connector 14"/>
          <p:cNvCxnSpPr/>
          <p:nvPr/>
        </p:nvCxnSpPr>
        <p:spPr>
          <a:xfrm flipV="1">
            <a:off x="4984750" y="4206875"/>
            <a:ext cx="1712913" cy="1489075"/>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4281" name="TextBox 17"/>
          <p:cNvSpPr txBox="1">
            <a:spLocks noChangeArrowheads="1"/>
          </p:cNvSpPr>
          <p:nvPr/>
        </p:nvSpPr>
        <p:spPr bwMode="auto">
          <a:xfrm>
            <a:off x="2919413" y="3019425"/>
            <a:ext cx="1789112"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Communicating</a:t>
            </a:r>
          </a:p>
          <a:p>
            <a:pPr eaLnBrk="1" hangingPunct="1">
              <a:spcBef>
                <a:spcPct val="0"/>
              </a:spcBef>
              <a:buFontTx/>
              <a:buNone/>
            </a:pPr>
            <a:r>
              <a:rPr lang="en-US" altLang="en-US" sz="1800">
                <a:latin typeface="Arial" panose="020B0604020202020204" pitchFamily="34" charset="0"/>
              </a:rPr>
              <a:t>state machines</a:t>
            </a:r>
          </a:p>
        </p:txBody>
      </p:sp>
      <p:sp>
        <p:nvSpPr>
          <p:cNvPr id="54282" name="TextBox 18"/>
          <p:cNvSpPr txBox="1">
            <a:spLocks noChangeArrowheads="1"/>
          </p:cNvSpPr>
          <p:nvPr/>
        </p:nvSpPr>
        <p:spPr bwMode="auto">
          <a:xfrm>
            <a:off x="6945313" y="2270125"/>
            <a:ext cx="2198687"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Dynamic and fixed</a:t>
            </a:r>
            <a:br>
              <a:rPr lang="en-US" altLang="en-US" sz="1800">
                <a:latin typeface="Arial" panose="020B0604020202020204" pitchFamily="34" charset="0"/>
              </a:rPr>
            </a:br>
            <a:r>
              <a:rPr lang="en-US" altLang="en-US" sz="1800">
                <a:latin typeface="Arial" panose="020B0604020202020204" pitchFamily="34" charset="0"/>
              </a:rPr>
              <a:t>duration constraints</a:t>
            </a:r>
          </a:p>
        </p:txBody>
      </p:sp>
      <p:sp>
        <p:nvSpPr>
          <p:cNvPr id="54283" name="TextBox 19"/>
          <p:cNvSpPr txBox="1">
            <a:spLocks noChangeArrowheads="1"/>
          </p:cNvSpPr>
          <p:nvPr/>
        </p:nvSpPr>
        <p:spPr bwMode="auto">
          <a:xfrm>
            <a:off x="5532438" y="5003800"/>
            <a:ext cx="3762375" cy="922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a:latin typeface="Arial" panose="020B0604020202020204" pitchFamily="34" charset="0"/>
              </a:rPr>
              <a:t>Duration analysis results verified</a:t>
            </a:r>
            <a:br>
              <a:rPr lang="en-US" altLang="en-US" sz="1800" dirty="0">
                <a:latin typeface="Arial" panose="020B0604020202020204" pitchFamily="34" charset="0"/>
              </a:rPr>
            </a:br>
            <a:r>
              <a:rPr lang="en-US" altLang="en-US" sz="1800" dirty="0">
                <a:latin typeface="Arial" panose="020B0604020202020204" pitchFamily="34" charset="0"/>
              </a:rPr>
              <a:t>against requirement for a particular</a:t>
            </a:r>
            <a:br>
              <a:rPr lang="en-US" altLang="en-US" sz="1800" dirty="0">
                <a:latin typeface="Arial" panose="020B0604020202020204" pitchFamily="34" charset="0"/>
              </a:rPr>
            </a:br>
            <a:r>
              <a:rPr lang="en-US" altLang="en-US" sz="1800" dirty="0">
                <a:latin typeface="Arial" panose="020B0604020202020204" pitchFamily="34" charset="0"/>
              </a:rPr>
              <a:t>configuration</a:t>
            </a:r>
          </a:p>
        </p:txBody>
      </p:sp>
      <p:sp>
        <p:nvSpPr>
          <p:cNvPr id="21" name="Oval 20"/>
          <p:cNvSpPr/>
          <p:nvPr/>
        </p:nvSpPr>
        <p:spPr>
          <a:xfrm>
            <a:off x="2919413" y="6154738"/>
            <a:ext cx="2493962" cy="63658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2" name="Oval 21"/>
          <p:cNvSpPr/>
          <p:nvPr/>
        </p:nvSpPr>
        <p:spPr>
          <a:xfrm>
            <a:off x="5842000" y="1970088"/>
            <a:ext cx="1158875" cy="62388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TextBox 13"/>
          <p:cNvSpPr txBox="1"/>
          <p:nvPr/>
        </p:nvSpPr>
        <p:spPr>
          <a:xfrm>
            <a:off x="1217582" y="3104912"/>
            <a:ext cx="301686" cy="369332"/>
          </a:xfrm>
          <a:prstGeom prst="rect">
            <a:avLst/>
          </a:prstGeom>
          <a:noFill/>
        </p:spPr>
        <p:txBody>
          <a:bodyPr wrap="none" rtlCol="0">
            <a:spAutoFit/>
          </a:bodyPr>
          <a:lstStyle/>
          <a:p>
            <a:r>
              <a:rPr lang="en-US" dirty="0" smtClean="0">
                <a:solidFill>
                  <a:srgbClr val="FF0000"/>
                </a:solidFill>
              </a:rPr>
              <a:t>1</a:t>
            </a:r>
            <a:endParaRPr lang="en-US" dirty="0">
              <a:solidFill>
                <a:srgbClr val="FF0000"/>
              </a:solidFill>
            </a:endParaRPr>
          </a:p>
        </p:txBody>
      </p:sp>
      <p:sp>
        <p:nvSpPr>
          <p:cNvPr id="16" name="TextBox 15"/>
          <p:cNvSpPr txBox="1"/>
          <p:nvPr/>
        </p:nvSpPr>
        <p:spPr>
          <a:xfrm>
            <a:off x="6019800" y="4496871"/>
            <a:ext cx="301686" cy="369332"/>
          </a:xfrm>
          <a:prstGeom prst="rect">
            <a:avLst/>
          </a:prstGeom>
          <a:noFill/>
        </p:spPr>
        <p:txBody>
          <a:bodyPr wrap="none" rtlCol="0">
            <a:spAutoFit/>
          </a:bodyPr>
          <a:lstStyle/>
          <a:p>
            <a:r>
              <a:rPr lang="en-US" dirty="0">
                <a:solidFill>
                  <a:srgbClr val="FF0000"/>
                </a:solidFill>
              </a:rPr>
              <a:t>2</a:t>
            </a:r>
          </a:p>
        </p:txBody>
      </p:sp>
      <p:sp>
        <p:nvSpPr>
          <p:cNvPr id="17" name="TextBox 16"/>
          <p:cNvSpPr txBox="1"/>
          <p:nvPr/>
        </p:nvSpPr>
        <p:spPr>
          <a:xfrm>
            <a:off x="5621307" y="1768072"/>
            <a:ext cx="301686" cy="369332"/>
          </a:xfrm>
          <a:prstGeom prst="rect">
            <a:avLst/>
          </a:prstGeom>
          <a:noFill/>
        </p:spPr>
        <p:txBody>
          <a:bodyPr wrap="none" rtlCol="0">
            <a:spAutoFit/>
          </a:bodyPr>
          <a:lstStyle/>
          <a:p>
            <a:r>
              <a:rPr lang="en-US" dirty="0">
                <a:solidFill>
                  <a:srgbClr val="FF0000"/>
                </a:solidFill>
              </a:rPr>
              <a:t>3</a:t>
            </a:r>
          </a:p>
        </p:txBody>
      </p:sp>
      <p:sp>
        <p:nvSpPr>
          <p:cNvPr id="18" name="TextBox 17"/>
          <p:cNvSpPr txBox="1"/>
          <p:nvPr/>
        </p:nvSpPr>
        <p:spPr>
          <a:xfrm>
            <a:off x="2843213" y="5926138"/>
            <a:ext cx="301686" cy="369332"/>
          </a:xfrm>
          <a:prstGeom prst="rect">
            <a:avLst/>
          </a:prstGeom>
          <a:noFill/>
        </p:spPr>
        <p:txBody>
          <a:bodyPr wrap="none" rtlCol="0">
            <a:spAutoFit/>
          </a:bodyPr>
          <a:lstStyle/>
          <a:p>
            <a:r>
              <a:rPr lang="en-US" dirty="0">
                <a:solidFill>
                  <a:srgbClr val="FF0000"/>
                </a:solidFill>
              </a:rPr>
              <a:t>4</a:t>
            </a:r>
          </a:p>
        </p:txBody>
      </p:sp>
    </p:spTree>
    <p:extLst>
      <p:ext uri="{BB962C8B-B14F-4D97-AF65-F5344CB8AC3E}">
        <p14:creationId xmlns:p14="http://schemas.microsoft.com/office/powerpoint/2010/main" val="37546053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OpenMBEE Core Integration</a:t>
            </a:r>
            <a:endParaRPr lang="en-US" dirty="0"/>
          </a:p>
        </p:txBody>
      </p:sp>
      <p:pic>
        <p:nvPicPr>
          <p:cNvPr id="3" name="Picture 2"/>
          <p:cNvPicPr>
            <a:picLocks noChangeAspect="1"/>
          </p:cNvPicPr>
          <p:nvPr/>
        </p:nvPicPr>
        <p:blipFill>
          <a:blip r:embed="rId2"/>
          <a:stretch>
            <a:fillRect/>
          </a:stretch>
        </p:blipFill>
        <p:spPr>
          <a:xfrm>
            <a:off x="3138559" y="3505200"/>
            <a:ext cx="6005441" cy="3045056"/>
          </a:xfrm>
          <a:prstGeom prst="rect">
            <a:avLst/>
          </a:prstGeom>
        </p:spPr>
      </p:pic>
      <p:pic>
        <p:nvPicPr>
          <p:cNvPr id="4" name="Picture 3"/>
          <p:cNvPicPr>
            <a:picLocks noChangeAspect="1"/>
          </p:cNvPicPr>
          <p:nvPr/>
        </p:nvPicPr>
        <p:blipFill>
          <a:blip r:embed="rId3"/>
          <a:stretch>
            <a:fillRect/>
          </a:stretch>
        </p:blipFill>
        <p:spPr>
          <a:xfrm>
            <a:off x="5862" y="1573438"/>
            <a:ext cx="4033523" cy="3276972"/>
          </a:xfrm>
          <a:prstGeom prst="rect">
            <a:avLst/>
          </a:prstGeom>
        </p:spPr>
      </p:pic>
      <p:sp>
        <p:nvSpPr>
          <p:cNvPr id="5" name="Flowchart: Magnetic Disk 4"/>
          <p:cNvSpPr/>
          <p:nvPr/>
        </p:nvSpPr>
        <p:spPr>
          <a:xfrm>
            <a:off x="5867400" y="2209800"/>
            <a:ext cx="2209800" cy="609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MMS repository</a:t>
            </a:r>
            <a:endParaRPr lang="en-US" dirty="0">
              <a:solidFill>
                <a:schemeClr val="tx1"/>
              </a:solidFill>
            </a:endParaRPr>
          </a:p>
        </p:txBody>
      </p:sp>
      <p:cxnSp>
        <p:nvCxnSpPr>
          <p:cNvPr id="11" name="Straight Arrow Connector 10"/>
          <p:cNvCxnSpPr>
            <a:endCxn id="5" idx="2"/>
          </p:cNvCxnSpPr>
          <p:nvPr/>
        </p:nvCxnSpPr>
        <p:spPr>
          <a:xfrm>
            <a:off x="3886200" y="2362200"/>
            <a:ext cx="1981200" cy="15240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p:cNvCxnSpPr>
          <p:nvPr/>
        </p:nvCxnSpPr>
        <p:spPr>
          <a:xfrm flipH="1">
            <a:off x="6324600" y="2819400"/>
            <a:ext cx="647700" cy="68580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4762" y="1676400"/>
            <a:ext cx="3184526" cy="584775"/>
          </a:xfrm>
          <a:prstGeom prst="rect">
            <a:avLst/>
          </a:prstGeom>
          <a:noFill/>
        </p:spPr>
        <p:txBody>
          <a:bodyPr wrap="none" rtlCol="0">
            <a:spAutoFit/>
          </a:bodyPr>
          <a:lstStyle/>
          <a:p>
            <a:pPr algn="ctr"/>
            <a:r>
              <a:rPr lang="en-US" sz="1600" dirty="0" smtClean="0"/>
              <a:t>Model of Document in</a:t>
            </a:r>
          </a:p>
          <a:p>
            <a:pPr algn="ctr"/>
            <a:r>
              <a:rPr lang="en-US" sz="1600" dirty="0" err="1" smtClean="0"/>
              <a:t>MagicDraw</a:t>
            </a:r>
            <a:r>
              <a:rPr lang="en-US" sz="1600" dirty="0" smtClean="0"/>
              <a:t>/Model Development Kit</a:t>
            </a:r>
            <a:endParaRPr lang="en-US" sz="1600" dirty="0"/>
          </a:p>
        </p:txBody>
      </p:sp>
      <p:sp>
        <p:nvSpPr>
          <p:cNvPr id="20" name="TextBox 19"/>
          <p:cNvSpPr txBox="1"/>
          <p:nvPr/>
        </p:nvSpPr>
        <p:spPr>
          <a:xfrm>
            <a:off x="5486400" y="3620869"/>
            <a:ext cx="3612720" cy="646331"/>
          </a:xfrm>
          <a:prstGeom prst="rect">
            <a:avLst/>
          </a:prstGeom>
          <a:noFill/>
        </p:spPr>
        <p:txBody>
          <a:bodyPr wrap="none" rtlCol="0">
            <a:spAutoFit/>
          </a:bodyPr>
          <a:lstStyle/>
          <a:p>
            <a:pPr algn="ctr"/>
            <a:r>
              <a:rPr lang="en-US" dirty="0" smtClean="0"/>
              <a:t>Rendered and editable document in </a:t>
            </a:r>
            <a:br>
              <a:rPr lang="en-US" dirty="0" smtClean="0"/>
            </a:br>
            <a:r>
              <a:rPr lang="en-US" dirty="0" smtClean="0"/>
              <a:t>Web interface View Editor</a:t>
            </a:r>
            <a:endParaRPr lang="en-US" dirty="0"/>
          </a:p>
        </p:txBody>
      </p:sp>
    </p:spTree>
    <p:extLst>
      <p:ext uri="{BB962C8B-B14F-4D97-AF65-F5344CB8AC3E}">
        <p14:creationId xmlns:p14="http://schemas.microsoft.com/office/powerpoint/2010/main" val="1905237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normAutofit fontScale="90000"/>
          </a:bodyPr>
          <a:lstStyle/>
          <a:p>
            <a:r>
              <a:rPr lang="en-US" altLang="en-US" smtClean="0"/>
              <a:t>Interchanges between conceptual components</a:t>
            </a:r>
          </a:p>
        </p:txBody>
      </p:sp>
      <p:pic>
        <p:nvPicPr>
          <p:cNvPr id="5529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54200"/>
            <a:ext cx="9144000" cy="2165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300" name="TextBox 5"/>
          <p:cNvSpPr txBox="1">
            <a:spLocks noChangeArrowheads="1"/>
          </p:cNvSpPr>
          <p:nvPr/>
        </p:nvSpPr>
        <p:spPr bwMode="auto">
          <a:xfrm>
            <a:off x="192088" y="4552950"/>
            <a:ext cx="731996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000" dirty="0">
                <a:latin typeface="Arial" panose="020B0604020202020204" pitchFamily="34" charset="0"/>
              </a:rPr>
              <a:t>Provides information for ICD from conceptual behavioral model</a:t>
            </a:r>
          </a:p>
        </p:txBody>
      </p:sp>
    </p:spTree>
    <p:extLst>
      <p:ext uri="{BB962C8B-B14F-4D97-AF65-F5344CB8AC3E}">
        <p14:creationId xmlns:p14="http://schemas.microsoft.com/office/powerpoint/2010/main" val="25272674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INCOSE V-Model</a:t>
            </a:r>
            <a:endParaRPr lang="en-US" dirty="0"/>
          </a:p>
        </p:txBody>
      </p:sp>
      <p:pic>
        <p:nvPicPr>
          <p:cNvPr id="3" name="Picture 2"/>
          <p:cNvPicPr>
            <a:picLocks noChangeAspect="1"/>
          </p:cNvPicPr>
          <p:nvPr/>
        </p:nvPicPr>
        <p:blipFill>
          <a:blip r:embed="rId2"/>
          <a:stretch>
            <a:fillRect/>
          </a:stretch>
        </p:blipFill>
        <p:spPr>
          <a:xfrm>
            <a:off x="609600" y="1828800"/>
            <a:ext cx="7485914" cy="4152900"/>
          </a:xfrm>
          <a:prstGeom prst="rect">
            <a:avLst/>
          </a:prstGeom>
        </p:spPr>
      </p:pic>
    </p:spTree>
    <p:extLst>
      <p:ext uri="{BB962C8B-B14F-4D97-AF65-F5344CB8AC3E}">
        <p14:creationId xmlns:p14="http://schemas.microsoft.com/office/powerpoint/2010/main" val="33493256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04800"/>
            <a:ext cx="7848600" cy="990600"/>
          </a:xfrm>
        </p:spPr>
        <p:txBody>
          <a:bodyPr>
            <a:normAutofit/>
          </a:bodyPr>
          <a:lstStyle/>
          <a:p>
            <a:pPr>
              <a:defRPr/>
            </a:pPr>
            <a:r>
              <a:rPr lang="en-US" dirty="0" smtClean="0"/>
              <a:t>Typical Systems Engineering Process</a:t>
            </a:r>
            <a:endParaRPr lang="en-US" dirty="0"/>
          </a:p>
        </p:txBody>
      </p:sp>
      <p:pic>
        <p:nvPicPr>
          <p:cNvPr id="3" name="Picture 2"/>
          <p:cNvPicPr>
            <a:picLocks noChangeAspect="1"/>
          </p:cNvPicPr>
          <p:nvPr/>
        </p:nvPicPr>
        <p:blipFill>
          <a:blip r:embed="rId2"/>
          <a:stretch>
            <a:fillRect/>
          </a:stretch>
        </p:blipFill>
        <p:spPr>
          <a:xfrm>
            <a:off x="1066799" y="1447800"/>
            <a:ext cx="7876737" cy="4495800"/>
          </a:xfrm>
          <a:prstGeom prst="rect">
            <a:avLst/>
          </a:prstGeom>
        </p:spPr>
      </p:pic>
      <p:sp>
        <p:nvSpPr>
          <p:cNvPr id="4" name="TextBox 3"/>
          <p:cNvSpPr txBox="1"/>
          <p:nvPr/>
        </p:nvSpPr>
        <p:spPr>
          <a:xfrm>
            <a:off x="76200" y="6248400"/>
            <a:ext cx="7987315" cy="307777"/>
          </a:xfrm>
          <a:prstGeom prst="rect">
            <a:avLst/>
          </a:prstGeom>
          <a:noFill/>
        </p:spPr>
        <p:txBody>
          <a:bodyPr wrap="none" rtlCol="0">
            <a:spAutoFit/>
          </a:bodyPr>
          <a:lstStyle/>
          <a:p>
            <a:r>
              <a:rPr lang="en-US" sz="1400" dirty="0" smtClean="0"/>
              <a:t>Credit: Pearce </a:t>
            </a:r>
            <a:r>
              <a:rPr lang="en-US" sz="1400" dirty="0"/>
              <a:t>P., Hause M.,  “ISO-15288, OOSEM and Model-Based Submarine Design”, SETE, APCOSE 2012</a:t>
            </a:r>
          </a:p>
        </p:txBody>
      </p:sp>
    </p:spTree>
    <p:extLst>
      <p:ext uri="{BB962C8B-B14F-4D97-AF65-F5344CB8AC3E}">
        <p14:creationId xmlns:p14="http://schemas.microsoft.com/office/powerpoint/2010/main" val="16356920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914400" y="304800"/>
            <a:ext cx="8229600" cy="990600"/>
          </a:xfrm>
        </p:spPr>
        <p:txBody>
          <a:bodyPr/>
          <a:lstStyle/>
          <a:p>
            <a:r>
              <a:rPr lang="en-US" altLang="en-US" dirty="0" smtClean="0"/>
              <a:t>Model Based Systems Engineering</a:t>
            </a:r>
          </a:p>
        </p:txBody>
      </p:sp>
      <p:sp>
        <p:nvSpPr>
          <p:cNvPr id="3" name="Content Placeholder 2"/>
          <p:cNvSpPr>
            <a:spLocks noGrp="1"/>
          </p:cNvSpPr>
          <p:nvPr>
            <p:ph idx="1"/>
          </p:nvPr>
        </p:nvSpPr>
        <p:spPr/>
        <p:txBody>
          <a:bodyPr>
            <a:normAutofit fontScale="92500" lnSpcReduction="10000"/>
          </a:bodyPr>
          <a:lstStyle/>
          <a:p>
            <a:pPr>
              <a:defRPr/>
            </a:pPr>
            <a:r>
              <a:rPr lang="en-US" dirty="0" smtClean="0"/>
              <a:t>MBSE is the formalized application of modeling techniques to support system requirements, design, analysis, verification, validation and documentation activities</a:t>
            </a:r>
          </a:p>
          <a:p>
            <a:pPr>
              <a:defRPr/>
            </a:pPr>
            <a:r>
              <a:rPr lang="en-US" dirty="0" smtClean="0"/>
              <a:t>MBSE expresses a system using a Systems Modeling Language (SysML), a profile of UML</a:t>
            </a:r>
          </a:p>
          <a:p>
            <a:pPr>
              <a:defRPr/>
            </a:pPr>
            <a:r>
              <a:rPr lang="en-US" dirty="0" smtClean="0"/>
              <a:t>MBSE is often applied with a method like Object Oriented System Engineering Method (OOSEM)</a:t>
            </a:r>
          </a:p>
          <a:p>
            <a:pPr marL="457200" lvl="1" indent="-457200">
              <a:buFont typeface="Arial" panose="020B0604020202020204" pitchFamily="34" charset="0"/>
              <a:buChar char="•"/>
              <a:defRPr/>
            </a:pPr>
            <a:r>
              <a:rPr lang="en-US" altLang="en-US" sz="2800" dirty="0"/>
              <a:t>OOSEM </a:t>
            </a:r>
            <a:r>
              <a:rPr lang="en-US" altLang="en-US" sz="2800" dirty="0" smtClean="0"/>
              <a:t>maps </a:t>
            </a:r>
            <a:r>
              <a:rPr lang="en-US" altLang="en-US" sz="2800" dirty="0"/>
              <a:t>onto </a:t>
            </a:r>
            <a:r>
              <a:rPr lang="en-US" altLang="en-US" sz="2800" dirty="0" smtClean="0"/>
              <a:t>the ISO systems engineering process </a:t>
            </a:r>
            <a:r>
              <a:rPr lang="en-US" altLang="en-US" sz="2800" dirty="0"/>
              <a:t>and integrates top-down (</a:t>
            </a:r>
            <a:r>
              <a:rPr lang="en-US" altLang="en-US" sz="2800" b="1" dirty="0"/>
              <a:t>functional decomposition</a:t>
            </a:r>
            <a:r>
              <a:rPr lang="en-US" altLang="en-US" sz="2800" dirty="0"/>
              <a:t>) approach with </a:t>
            </a:r>
            <a:r>
              <a:rPr lang="en-US" altLang="en-US" sz="2800" b="1" dirty="0"/>
              <a:t>model-based </a:t>
            </a:r>
            <a:r>
              <a:rPr lang="en-US" altLang="en-US" sz="2800" dirty="0" smtClean="0"/>
              <a:t>approach</a:t>
            </a:r>
            <a:endParaRPr lang="en-US" sz="2800" dirty="0" smtClean="0"/>
          </a:p>
          <a:p>
            <a:pPr>
              <a:defRPr/>
            </a:pPr>
            <a:endParaRPr lang="en-US" dirty="0" smtClean="0"/>
          </a:p>
          <a:p>
            <a:pPr>
              <a:defRPr/>
            </a:pPr>
            <a:endParaRPr lang="en-US" dirty="0"/>
          </a:p>
        </p:txBody>
      </p:sp>
    </p:spTree>
    <p:extLst>
      <p:ext uri="{BB962C8B-B14F-4D97-AF65-F5344CB8AC3E}">
        <p14:creationId xmlns:p14="http://schemas.microsoft.com/office/powerpoint/2010/main" val="40203076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8600" y="1447800"/>
            <a:ext cx="8815080" cy="5105400"/>
          </a:xfrm>
          <a:prstGeom prst="rect">
            <a:avLst/>
          </a:prstGeom>
        </p:spPr>
      </p:pic>
      <p:sp>
        <p:nvSpPr>
          <p:cNvPr id="2" name="Title 1"/>
          <p:cNvSpPr>
            <a:spLocks noGrp="1"/>
          </p:cNvSpPr>
          <p:nvPr>
            <p:ph type="title"/>
          </p:nvPr>
        </p:nvSpPr>
        <p:spPr>
          <a:xfrm>
            <a:off x="0" y="228600"/>
            <a:ext cx="9144000" cy="990600"/>
          </a:xfrm>
        </p:spPr>
        <p:txBody>
          <a:bodyPr/>
          <a:lstStyle/>
          <a:p>
            <a:r>
              <a:rPr lang="en-US" dirty="0" smtClean="0"/>
              <a:t>Model-based V-Process at JPL</a:t>
            </a:r>
            <a:endParaRPr lang="en-US" dirty="0"/>
          </a:p>
        </p:txBody>
      </p:sp>
      <p:sp>
        <p:nvSpPr>
          <p:cNvPr id="5" name="Oval 4"/>
          <p:cNvSpPr/>
          <p:nvPr/>
        </p:nvSpPr>
        <p:spPr>
          <a:xfrm>
            <a:off x="914400" y="2819400"/>
            <a:ext cx="4267200" cy="16002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extLst>
      <p:ext uri="{BB962C8B-B14F-4D97-AF65-F5344CB8AC3E}">
        <p14:creationId xmlns:p14="http://schemas.microsoft.com/office/powerpoint/2010/main" val="3900964416"/>
      </p:ext>
    </p:extLst>
  </p:cSld>
  <p:clrMapOvr>
    <a:masterClrMapping/>
  </p:clrMapOvr>
  <p:timing>
    <p:tnLst>
      <p:par>
        <p:cTn id="1" dur="indefinite" restart="never" nodeType="tmRoot"/>
      </p:par>
    </p:tnLst>
  </p:timing>
</p:sld>
</file>

<file path=ppt/theme/theme1.xml><?xml version="1.0" encoding="utf-8"?>
<a:theme xmlns:a="http://schemas.openxmlformats.org/drawingml/2006/main" name="TMTPowerpoint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MTPowerpointTemplate_updated_20151030_SR" id="{62404408-A592-4497-BE3D-2A95E71A5315}" vid="{FA4E0688-3B95-4FF1-AA5C-5C138C99D9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20160602_APS</Template>
  <TotalTime>5987</TotalTime>
  <Words>2457</Words>
  <Application>Microsoft Office PowerPoint</Application>
  <PresentationFormat>On-screen Show (4:3)</PresentationFormat>
  <Paragraphs>362</Paragraphs>
  <Slides>56</Slides>
  <Notes>17</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MS PGothic</vt:lpstr>
      <vt:lpstr>MS PGothic</vt:lpstr>
      <vt:lpstr>Arial</vt:lpstr>
      <vt:lpstr>Calibri</vt:lpstr>
      <vt:lpstr>HelveticaNeueLT Com 65 Md</vt:lpstr>
      <vt:lpstr>Myriad Pro</vt:lpstr>
      <vt:lpstr>Tahoma</vt:lpstr>
      <vt:lpstr>Wingdings</vt:lpstr>
      <vt:lpstr>Wingdings 3</vt:lpstr>
      <vt:lpstr>TMTPowerpointTemplate</vt:lpstr>
      <vt:lpstr>Creating system engineering products with executable models in a model-based engineering environment</vt:lpstr>
      <vt:lpstr>Outline</vt:lpstr>
      <vt:lpstr>Who is Robert?</vt:lpstr>
      <vt:lpstr>Current State of Practice  and Need for MBSE</vt:lpstr>
      <vt:lpstr>Systems Engineering Inadequacies of A  Traditional Document-Based Approach</vt:lpstr>
      <vt:lpstr>INCOSE V-Model</vt:lpstr>
      <vt:lpstr>Typical Systems Engineering Process</vt:lpstr>
      <vt:lpstr>Model Based Systems Engineering</vt:lpstr>
      <vt:lpstr>Model-based V-Process at JPL</vt:lpstr>
      <vt:lpstr>System Development Process</vt:lpstr>
      <vt:lpstr>Executing OOSEM Systems  Requirements &amp; Design Models with ESEM</vt:lpstr>
      <vt:lpstr>Systems Analysis</vt:lpstr>
      <vt:lpstr>Requirements Verification</vt:lpstr>
      <vt:lpstr>Executable Models</vt:lpstr>
      <vt:lpstr>Proposed Approach</vt:lpstr>
      <vt:lpstr>Thirty Meter Telescope (TMT) www.tmt.org</vt:lpstr>
      <vt:lpstr>TMT MBSE Objectives</vt:lpstr>
      <vt:lpstr>Typical Analysis Activities Using ESEM</vt:lpstr>
      <vt:lpstr>Analysis of Architecture and Design</vt:lpstr>
      <vt:lpstr>Integrating ESEM with other Models </vt:lpstr>
      <vt:lpstr>System Level Analysis</vt:lpstr>
      <vt:lpstr>      OpenMBEE         https://github.com/Open-MBEE </vt:lpstr>
      <vt:lpstr>           OpenMBEE Current Realization</vt:lpstr>
      <vt:lpstr>Outlook: Standardized Co-simulation</vt:lpstr>
      <vt:lpstr>Summary</vt:lpstr>
      <vt:lpstr>Acknowledgments</vt:lpstr>
      <vt:lpstr>Reference</vt:lpstr>
      <vt:lpstr>Backup</vt:lpstr>
      <vt:lpstr>Executable System Engineering Method (ESEM)</vt:lpstr>
      <vt:lpstr>Step 1: Formalize Requirements</vt:lpstr>
      <vt:lpstr>Step 1: Formalize Requirements </vt:lpstr>
      <vt:lpstr>Step 2: Specify Design</vt:lpstr>
      <vt:lpstr>Black Box Level</vt:lpstr>
      <vt:lpstr>Step 2: Conceptual Model</vt:lpstr>
      <vt:lpstr>Step 2: Realization</vt:lpstr>
      <vt:lpstr>Step 2: Realization</vt:lpstr>
      <vt:lpstr>Step 3: Characterize Components</vt:lpstr>
      <vt:lpstr>Step 3: Characterize Components</vt:lpstr>
      <vt:lpstr>Step 3: Characterize Components</vt:lpstr>
      <vt:lpstr>Step 4: Specify Analysis Context</vt:lpstr>
      <vt:lpstr>Step 4: Specify Analysis Context</vt:lpstr>
      <vt:lpstr>Step 4: Specify Analysis Context</vt:lpstr>
      <vt:lpstr>Step 5: Specify Operational Scenarios</vt:lpstr>
      <vt:lpstr>Step 5: Specify Operational Scenarios</vt:lpstr>
      <vt:lpstr>Step 5: Specify Operational Scenarios</vt:lpstr>
      <vt:lpstr>Step 6: Specify Scenario Configurations</vt:lpstr>
      <vt:lpstr>Step 6: Specify Analysis Configurations</vt:lpstr>
      <vt:lpstr>Step 6: Specify Analysis Configurations</vt:lpstr>
      <vt:lpstr>Step 6: Specify Scenario Configurations</vt:lpstr>
      <vt:lpstr>Step 7: Run Analysis</vt:lpstr>
      <vt:lpstr>Duration Analysis</vt:lpstr>
      <vt:lpstr>Step 2: Conceptual Model</vt:lpstr>
      <vt:lpstr>Conceptual Design</vt:lpstr>
      <vt:lpstr>Conceptual behavior model</vt:lpstr>
      <vt:lpstr>OpenMBEE Core Integration</vt:lpstr>
      <vt:lpstr>Interchanges between conceptual components</vt:lpstr>
    </vt:vector>
  </TitlesOfParts>
  <Company>JPL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Status of Use Case development and Future plans</dc:title>
  <dc:creator>Karban, Robert (313D)</dc:creator>
  <cp:lastModifiedBy>Karban, Robert (313D)</cp:lastModifiedBy>
  <cp:revision>81</cp:revision>
  <dcterms:created xsi:type="dcterms:W3CDTF">2016-05-21T15:14:05Z</dcterms:created>
  <dcterms:modified xsi:type="dcterms:W3CDTF">2016-06-30T09:48:07Z</dcterms:modified>
</cp:coreProperties>
</file>